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02" r:id="rId2"/>
    <p:sldId id="328" r:id="rId3"/>
    <p:sldId id="329" r:id="rId4"/>
    <p:sldId id="321" r:id="rId5"/>
    <p:sldId id="327" r:id="rId6"/>
    <p:sldId id="312" r:id="rId7"/>
    <p:sldId id="314" r:id="rId8"/>
    <p:sldId id="318" r:id="rId9"/>
    <p:sldId id="319" r:id="rId10"/>
    <p:sldId id="323" r:id="rId11"/>
    <p:sldId id="320" r:id="rId12"/>
  </p:sldIdLst>
  <p:sldSz cx="9144000" cy="6858000" type="screen4x3"/>
  <p:notesSz cx="6797675" cy="9928225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71" autoAdjust="0"/>
    <p:restoredTop sz="94660"/>
  </p:normalViewPr>
  <p:slideViewPr>
    <p:cSldViewPr>
      <p:cViewPr varScale="1">
        <p:scale>
          <a:sx n="109" d="100"/>
          <a:sy n="109" d="100"/>
        </p:scale>
        <p:origin x="20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Hoja_de_c_lculo_de_Microsoft_Excel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F:\EVALUACION%20DE%20INDICADORES\evaluacion%20indicadores%203er%20trimestre\3er%20trimestre%20recien%20nacido%20%20ANUAL%20REDES%20DE%20SALUD%202019-2022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H:\A&#209;O%202023\EVALUACION%20INDICADORES\TERCER%20TRIMESTRE\MENOR%20DE%201%20A&#209;O%20TERCER%20TRIMESTRE.xlsx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package" Target="../embeddings/Hoja_de_c_lculo_de_Microsoft_Excel1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4.857425267721447E-2"/>
          <c:y val="0.25316889934212766"/>
          <c:w val="0.92508520429871344"/>
          <c:h val="0.5958239765483861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B0F0"/>
            </a:solidFill>
            <a:scene3d>
              <a:camera prst="orthographicFront"/>
              <a:lightRig rig="threePt" dir="t"/>
            </a:scene3d>
            <a:sp3d>
              <a:bevelT w="1270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01-B371-4E58-94E5-E663D75E05D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03-B371-4E58-94E5-E663D75E05DD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05-B371-4E58-94E5-E663D75E05DD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B371-4E58-94E5-E663D75E05DD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08-B371-4E58-94E5-E663D75E05DD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0A-B371-4E58-94E5-E663D75E05DD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0C-B371-4E58-94E5-E663D75E05DD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B371-4E58-94E5-E663D75E05DD}"/>
              </c:ext>
            </c:extLst>
          </c:dPt>
          <c:dPt>
            <c:idx val="8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0F-B371-4E58-94E5-E663D75E05DD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11-B371-4E58-94E5-E663D75E05DD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13-B371-4E58-94E5-E663D75E05DD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4-B371-4E58-94E5-E663D75E05DD}"/>
              </c:ext>
            </c:extLst>
          </c:dPt>
          <c:dPt>
            <c:idx val="12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16-B371-4E58-94E5-E663D75E05DD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18-B371-4E58-94E5-E663D75E05DD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1A-B371-4E58-94E5-E663D75E05DD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B-B371-4E58-94E5-E663D75E05DD}"/>
              </c:ext>
            </c:extLst>
          </c:dPt>
          <c:dPt>
            <c:idx val="16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1D-B371-4E58-94E5-E663D75E05DD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1F-B371-4E58-94E5-E663D75E05DD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21-B371-4E58-94E5-E663D75E05DD}"/>
              </c:ext>
            </c:extLst>
          </c:dPt>
          <c:dPt>
            <c:idx val="20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23-B371-4E58-94E5-E663D75E05DD}"/>
              </c:ext>
            </c:extLst>
          </c:dPt>
          <c:dPt>
            <c:idx val="21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25-B371-4E58-94E5-E663D75E05DD}"/>
              </c:ext>
            </c:extLst>
          </c:dPt>
          <c:dPt>
            <c:idx val="22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27-B371-4E58-94E5-E663D75E05DD}"/>
              </c:ext>
            </c:extLst>
          </c:dPt>
          <c:dPt>
            <c:idx val="2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28-B371-4E58-94E5-E663D75E05DD}"/>
              </c:ext>
            </c:extLst>
          </c:dPt>
          <c:dPt>
            <c:idx val="24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2A-B371-4E58-94E5-E663D75E05DD}"/>
              </c:ext>
            </c:extLst>
          </c:dPt>
          <c:dPt>
            <c:idx val="25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2C-B371-4E58-94E5-E663D75E05DD}"/>
              </c:ext>
            </c:extLst>
          </c:dPt>
          <c:dPt>
            <c:idx val="26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2E-B371-4E58-94E5-E663D75E05DD}"/>
              </c:ext>
            </c:extLst>
          </c:dPt>
          <c:dPt>
            <c:idx val="28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30-B371-4E58-94E5-E663D75E05DD}"/>
              </c:ext>
            </c:extLst>
          </c:dPt>
          <c:dPt>
            <c:idx val="29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32-B371-4E58-94E5-E663D75E05DD}"/>
              </c:ext>
            </c:extLst>
          </c:dPt>
          <c:dPt>
            <c:idx val="30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34-B371-4E58-94E5-E663D75E05DD}"/>
              </c:ext>
            </c:extLst>
          </c:dPt>
          <c:dPt>
            <c:idx val="3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35-B371-4E58-94E5-E663D75E05DD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'Modelo Indicadores Sanitarios'!$C$4:$AC$5</c:f>
              <c:multiLvlStrCache>
                <c:ptCount val="27"/>
                <c:lvl>
                  <c:pt idx="0">
                    <c:v>2019</c:v>
                  </c:pt>
                  <c:pt idx="1">
                    <c:v>2022</c:v>
                  </c:pt>
                  <c:pt idx="2">
                    <c:v>2023</c:v>
                  </c:pt>
                  <c:pt idx="3">
                    <c:v>2019</c:v>
                  </c:pt>
                  <c:pt idx="4">
                    <c:v>2022</c:v>
                  </c:pt>
                  <c:pt idx="5">
                    <c:v>2023</c:v>
                  </c:pt>
                  <c:pt idx="6">
                    <c:v>2019</c:v>
                  </c:pt>
                  <c:pt idx="7">
                    <c:v>2022</c:v>
                  </c:pt>
                  <c:pt idx="8">
                    <c:v>2023</c:v>
                  </c:pt>
                  <c:pt idx="9">
                    <c:v>2019</c:v>
                  </c:pt>
                  <c:pt idx="10">
                    <c:v>2022</c:v>
                  </c:pt>
                  <c:pt idx="11">
                    <c:v>2023</c:v>
                  </c:pt>
                  <c:pt idx="12">
                    <c:v>2019</c:v>
                  </c:pt>
                  <c:pt idx="13">
                    <c:v>2022</c:v>
                  </c:pt>
                  <c:pt idx="14">
                    <c:v>2023</c:v>
                  </c:pt>
                  <c:pt idx="15">
                    <c:v>2019</c:v>
                  </c:pt>
                  <c:pt idx="16">
                    <c:v>2022</c:v>
                  </c:pt>
                  <c:pt idx="17">
                    <c:v>2023</c:v>
                  </c:pt>
                  <c:pt idx="18">
                    <c:v>2019</c:v>
                  </c:pt>
                  <c:pt idx="19">
                    <c:v>2022</c:v>
                  </c:pt>
                  <c:pt idx="20">
                    <c:v>2023</c:v>
                  </c:pt>
                  <c:pt idx="21">
                    <c:v>2019</c:v>
                  </c:pt>
                  <c:pt idx="22">
                    <c:v>2022</c:v>
                  </c:pt>
                  <c:pt idx="23">
                    <c:v>2023</c:v>
                  </c:pt>
                  <c:pt idx="24">
                    <c:v>2019</c:v>
                  </c:pt>
                  <c:pt idx="25">
                    <c:v>2022</c:v>
                  </c:pt>
                  <c:pt idx="26">
                    <c:v>2023</c:v>
                  </c:pt>
                </c:lvl>
                <c:lvl>
                  <c:pt idx="0">
                    <c:v>RED HVCA</c:v>
                  </c:pt>
                  <c:pt idx="3">
                    <c:v>MICRO RED ACORIA</c:v>
                  </c:pt>
                  <c:pt idx="6">
                    <c:v>MICRO RED ASCENSIÓN</c:v>
                  </c:pt>
                  <c:pt idx="9">
                    <c:v>MICRO RED AYACCOCHA</c:v>
                  </c:pt>
                  <c:pt idx="12">
                    <c:v>MICRO RED HUANDO</c:v>
                  </c:pt>
                  <c:pt idx="15">
                    <c:v>MICRO RED IZCUCHACA</c:v>
                  </c:pt>
                  <c:pt idx="18">
                    <c:v>MICRO RED MOYA</c:v>
                  </c:pt>
                  <c:pt idx="21">
                    <c:v>MICRO RED SANTA ANA</c:v>
                  </c:pt>
                  <c:pt idx="24">
                    <c:v>MICRO RED YAULI</c:v>
                  </c:pt>
                </c:lvl>
              </c:multiLvlStrCache>
            </c:multiLvlStrRef>
          </c:cat>
          <c:val>
            <c:numRef>
              <c:f>'Modelo Indicadores Sanitarios'!$C$6:$AC$6</c:f>
              <c:numCache>
                <c:formatCode>0.00</c:formatCode>
                <c:ptCount val="27"/>
                <c:pt idx="0">
                  <c:v>62.743669156494811</c:v>
                </c:pt>
                <c:pt idx="1">
                  <c:v>51.172994269340975</c:v>
                </c:pt>
                <c:pt idx="2">
                  <c:v>81.437969924812023</c:v>
                </c:pt>
                <c:pt idx="3">
                  <c:v>14.190687361419069</c:v>
                </c:pt>
                <c:pt idx="4">
                  <c:v>24.433849821215734</c:v>
                </c:pt>
                <c:pt idx="5">
                  <c:v>70.024570024570025</c:v>
                </c:pt>
                <c:pt idx="6">
                  <c:v>25.959661678594664</c:v>
                </c:pt>
                <c:pt idx="7">
                  <c:v>49.17632702867602</c:v>
                </c:pt>
                <c:pt idx="8">
                  <c:v>82.756489493201485</c:v>
                </c:pt>
                <c:pt idx="9">
                  <c:v>13.498098859315588</c:v>
                </c:pt>
                <c:pt idx="10">
                  <c:v>23.655913978494624</c:v>
                </c:pt>
                <c:pt idx="11">
                  <c:v>68.320610687022892</c:v>
                </c:pt>
                <c:pt idx="12">
                  <c:v>89.743589743589752</c:v>
                </c:pt>
                <c:pt idx="13">
                  <c:v>25.221238938053098</c:v>
                </c:pt>
                <c:pt idx="14">
                  <c:v>76.090225563909769</c:v>
                </c:pt>
                <c:pt idx="15">
                  <c:v>49.389567147613761</c:v>
                </c:pt>
                <c:pt idx="16">
                  <c:v>37.333333333333336</c:v>
                </c:pt>
                <c:pt idx="17">
                  <c:v>71.967020023557126</c:v>
                </c:pt>
                <c:pt idx="18">
                  <c:v>42.790697674418603</c:v>
                </c:pt>
                <c:pt idx="19">
                  <c:v>49.325626204238922</c:v>
                </c:pt>
                <c:pt idx="20">
                  <c:v>85.975609756097555</c:v>
                </c:pt>
                <c:pt idx="21">
                  <c:v>87.079326923076934</c:v>
                </c:pt>
                <c:pt idx="22">
                  <c:v>77.032219923145135</c:v>
                </c:pt>
                <c:pt idx="23">
                  <c:v>85.570890840652453</c:v>
                </c:pt>
                <c:pt idx="24">
                  <c:v>80.429864253393674</c:v>
                </c:pt>
                <c:pt idx="25">
                  <c:v>45.361990950226243</c:v>
                </c:pt>
                <c:pt idx="26">
                  <c:v>85.542168674698786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6-B371-4E58-94E5-E663D75E05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4"/>
        <c:axId val="383364848"/>
        <c:axId val="383365632"/>
      </c:barChart>
      <c:catAx>
        <c:axId val="3833648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83365632"/>
        <c:crosses val="autoZero"/>
        <c:auto val="1"/>
        <c:lblAlgn val="ctr"/>
        <c:lblOffset val="100"/>
        <c:noMultiLvlLbl val="0"/>
      </c:catAx>
      <c:valAx>
        <c:axId val="383365632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383364848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b="1" baseline="0"/>
      </a:pPr>
      <a:endParaRPr lang="es-MX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857425267721447E-2"/>
          <c:y val="0.25316889934212766"/>
          <c:w val="0.92508520429871344"/>
          <c:h val="0.5958239765483861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B0F0"/>
            </a:solidFill>
            <a:scene3d>
              <a:camera prst="orthographicFront"/>
              <a:lightRig rig="threePt" dir="t"/>
            </a:scene3d>
            <a:sp3d>
              <a:bevelT w="1270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2F-03FC-44A5-A9A3-B33D4760F36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3D-03FC-44A5-A9A3-B33D4760F36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38-03FC-44A5-A9A3-B33D4760F362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E822-4DC3-ABDB-4A9CBAD59BE0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03-E822-4DC3-ABDB-4A9CBAD59BE0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05-E822-4DC3-ABDB-4A9CBAD59BE0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37-596E-405A-AB9B-9D3315B30B13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38-596E-405A-AB9B-9D3315B30B13}"/>
              </c:ext>
            </c:extLst>
          </c:dPt>
          <c:dPt>
            <c:idx val="8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30-03FC-44A5-A9A3-B33D4760F362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07-E822-4DC3-ABDB-4A9CBAD59BE0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09-E822-4DC3-ABDB-4A9CBAD59BE0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E822-4DC3-ABDB-4A9CBAD59BE0}"/>
              </c:ext>
            </c:extLst>
          </c:dPt>
          <c:dPt>
            <c:idx val="12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39-596E-405A-AB9B-9D3315B30B13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3A-596E-405A-AB9B-9D3315B30B13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3B-596E-405A-AB9B-9D3315B30B13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E822-4DC3-ABDB-4A9CBAD59BE0}"/>
              </c:ext>
            </c:extLst>
          </c:dPt>
          <c:dPt>
            <c:idx val="16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0F-E822-4DC3-ABDB-4A9CBAD59BE0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11-E822-4DC3-ABDB-4A9CBAD59BE0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39-03FC-44A5-A9A3-B33D4760F362}"/>
              </c:ext>
            </c:extLst>
          </c:dPt>
          <c:dPt>
            <c:idx val="20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3C-596E-405A-AB9B-9D3315B30B13}"/>
              </c:ext>
            </c:extLst>
          </c:dPt>
          <c:dPt>
            <c:idx val="21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13-E822-4DC3-ABDB-4A9CBAD59BE0}"/>
              </c:ext>
            </c:extLst>
          </c:dPt>
          <c:dPt>
            <c:idx val="22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15-E822-4DC3-ABDB-4A9CBAD59BE0}"/>
              </c:ext>
            </c:extLst>
          </c:dPt>
          <c:dPt>
            <c:idx val="2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7-E822-4DC3-ABDB-4A9CBAD59BE0}"/>
              </c:ext>
            </c:extLst>
          </c:dPt>
          <c:dPt>
            <c:idx val="24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31-03FC-44A5-A9A3-B33D4760F362}"/>
              </c:ext>
            </c:extLst>
          </c:dPt>
          <c:dPt>
            <c:idx val="25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3E-03FC-44A5-A9A3-B33D4760F362}"/>
              </c:ext>
            </c:extLst>
          </c:dPt>
          <c:dPt>
            <c:idx val="26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3A-03FC-44A5-A9A3-B33D4760F362}"/>
              </c:ext>
            </c:extLst>
          </c:dPt>
          <c:dPt>
            <c:idx val="28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3D-596E-405A-AB9B-9D3315B30B13}"/>
              </c:ext>
            </c:extLst>
          </c:dPt>
          <c:dPt>
            <c:idx val="29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3E-596E-405A-AB9B-9D3315B30B13}"/>
              </c:ext>
            </c:extLst>
          </c:dPt>
          <c:dPt>
            <c:idx val="30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3F-596E-405A-AB9B-9D3315B30B13}"/>
              </c:ext>
            </c:extLst>
          </c:dPt>
          <c:dPt>
            <c:idx val="3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40-596E-405A-AB9B-9D3315B30B13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'Modelo Indicadores Sanitarios'!$C$4:$AC$5</c:f>
              <c:multiLvlStrCache>
                <c:ptCount val="27"/>
                <c:lvl>
                  <c:pt idx="0">
                    <c:v>2019</c:v>
                  </c:pt>
                  <c:pt idx="1">
                    <c:v>2022</c:v>
                  </c:pt>
                  <c:pt idx="2">
                    <c:v>2023</c:v>
                  </c:pt>
                  <c:pt idx="3">
                    <c:v>2019</c:v>
                  </c:pt>
                  <c:pt idx="4">
                    <c:v>2022</c:v>
                  </c:pt>
                  <c:pt idx="5">
                    <c:v>2023</c:v>
                  </c:pt>
                  <c:pt idx="6">
                    <c:v>2019</c:v>
                  </c:pt>
                  <c:pt idx="7">
                    <c:v>2022</c:v>
                  </c:pt>
                  <c:pt idx="8">
                    <c:v>2023</c:v>
                  </c:pt>
                  <c:pt idx="9">
                    <c:v>2019</c:v>
                  </c:pt>
                  <c:pt idx="10">
                    <c:v>2022</c:v>
                  </c:pt>
                  <c:pt idx="11">
                    <c:v>2023</c:v>
                  </c:pt>
                  <c:pt idx="12">
                    <c:v>2019</c:v>
                  </c:pt>
                  <c:pt idx="13">
                    <c:v>2022</c:v>
                  </c:pt>
                  <c:pt idx="14">
                    <c:v>2023</c:v>
                  </c:pt>
                  <c:pt idx="15">
                    <c:v>2019</c:v>
                  </c:pt>
                  <c:pt idx="16">
                    <c:v>2022</c:v>
                  </c:pt>
                  <c:pt idx="17">
                    <c:v>2023</c:v>
                  </c:pt>
                  <c:pt idx="18">
                    <c:v>2019</c:v>
                  </c:pt>
                  <c:pt idx="19">
                    <c:v>2022</c:v>
                  </c:pt>
                  <c:pt idx="20">
                    <c:v>2023</c:v>
                  </c:pt>
                  <c:pt idx="21">
                    <c:v>2019</c:v>
                  </c:pt>
                  <c:pt idx="22">
                    <c:v>2022</c:v>
                  </c:pt>
                  <c:pt idx="23">
                    <c:v>2023</c:v>
                  </c:pt>
                  <c:pt idx="24">
                    <c:v>2019</c:v>
                  </c:pt>
                  <c:pt idx="25">
                    <c:v>2022</c:v>
                  </c:pt>
                  <c:pt idx="26">
                    <c:v>2023</c:v>
                  </c:pt>
                </c:lvl>
                <c:lvl>
                  <c:pt idx="0">
                    <c:v>RED HUANCAVELICA</c:v>
                  </c:pt>
                  <c:pt idx="3">
                    <c:v>MICRO RED ACORIA</c:v>
                  </c:pt>
                  <c:pt idx="6">
                    <c:v>MICRO RED ASCENSION</c:v>
                  </c:pt>
                  <c:pt idx="9">
                    <c:v>MICRO RED AYACCOCHA</c:v>
                  </c:pt>
                  <c:pt idx="12">
                    <c:v>MICRO RED HUANDO</c:v>
                  </c:pt>
                  <c:pt idx="15">
                    <c:v>MICRO RED IZCUCHACA</c:v>
                  </c:pt>
                  <c:pt idx="18">
                    <c:v>MICRO RED MOYA</c:v>
                  </c:pt>
                  <c:pt idx="21">
                    <c:v>MICRO RED SANTA ANA</c:v>
                  </c:pt>
                  <c:pt idx="24">
                    <c:v>MICRO RED YAULI</c:v>
                  </c:pt>
                </c:lvl>
              </c:multiLvlStrCache>
            </c:multiLvlStrRef>
          </c:cat>
          <c:val>
            <c:numRef>
              <c:f>'Modelo Indicadores Sanitarios'!$C$6:$AC$6</c:f>
              <c:numCache>
                <c:formatCode>0.00</c:formatCode>
                <c:ptCount val="27"/>
                <c:pt idx="0">
                  <c:v>0</c:v>
                </c:pt>
                <c:pt idx="1">
                  <c:v>5.8353317346123106</c:v>
                </c:pt>
                <c:pt idx="2">
                  <c:v>34.944237918215613</c:v>
                </c:pt>
                <c:pt idx="3">
                  <c:v>0</c:v>
                </c:pt>
                <c:pt idx="4">
                  <c:v>15.384615384615385</c:v>
                </c:pt>
                <c:pt idx="5">
                  <c:v>29.487179487179489</c:v>
                </c:pt>
                <c:pt idx="6">
                  <c:v>0</c:v>
                </c:pt>
                <c:pt idx="7">
                  <c:v>11.917098445595855</c:v>
                </c:pt>
                <c:pt idx="8">
                  <c:v>55.474452554744524</c:v>
                </c:pt>
                <c:pt idx="9">
                  <c:v>0</c:v>
                </c:pt>
                <c:pt idx="10">
                  <c:v>0</c:v>
                </c:pt>
                <c:pt idx="11">
                  <c:v>48.148148148148145</c:v>
                </c:pt>
                <c:pt idx="12">
                  <c:v>0</c:v>
                </c:pt>
                <c:pt idx="13">
                  <c:v>11.235955056179774</c:v>
                </c:pt>
                <c:pt idx="14">
                  <c:v>30.37974683544304</c:v>
                </c:pt>
                <c:pt idx="15">
                  <c:v>0</c:v>
                </c:pt>
                <c:pt idx="16">
                  <c:v>8.7719298245614024</c:v>
                </c:pt>
                <c:pt idx="17">
                  <c:v>29.032258064516132</c:v>
                </c:pt>
                <c:pt idx="18">
                  <c:v>0</c:v>
                </c:pt>
                <c:pt idx="19">
                  <c:v>0</c:v>
                </c:pt>
                <c:pt idx="20">
                  <c:v>29.09090909090909</c:v>
                </c:pt>
                <c:pt idx="21">
                  <c:v>0</c:v>
                </c:pt>
                <c:pt idx="22">
                  <c:v>2.2082018927444795</c:v>
                </c:pt>
                <c:pt idx="23">
                  <c:v>25.704225352112676</c:v>
                </c:pt>
                <c:pt idx="24">
                  <c:v>0</c:v>
                </c:pt>
                <c:pt idx="25">
                  <c:v>2.2435897435897436</c:v>
                </c:pt>
                <c:pt idx="26">
                  <c:v>37.5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E822-4DC3-ABDB-4A9CBAD59B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4"/>
        <c:axId val="378154920"/>
        <c:axId val="378147864"/>
      </c:barChart>
      <c:catAx>
        <c:axId val="3781549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78147864"/>
        <c:crosses val="autoZero"/>
        <c:auto val="1"/>
        <c:lblAlgn val="ctr"/>
        <c:lblOffset val="100"/>
        <c:noMultiLvlLbl val="0"/>
      </c:catAx>
      <c:valAx>
        <c:axId val="378147864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378154920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b="1" baseline="0"/>
      </a:pPr>
      <a:endParaRPr lang="es-MX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4.857425267721447E-2"/>
          <c:y val="0.25316889934212766"/>
          <c:w val="0.92508520429871344"/>
          <c:h val="0.5958239765483861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B0F0"/>
            </a:solidFill>
            <a:scene3d>
              <a:camera prst="orthographicFront"/>
              <a:lightRig rig="threePt" dir="t"/>
            </a:scene3d>
            <a:sp3d>
              <a:bevelT w="1270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01-CC41-49EF-AB33-8C318C2435A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03-CC41-49EF-AB33-8C318C2435AD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05-CC41-49EF-AB33-8C318C2435AD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CC41-49EF-AB33-8C318C2435AD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08-CC41-49EF-AB33-8C318C2435AD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0A-CC41-49EF-AB33-8C318C2435AD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0C-CC41-49EF-AB33-8C318C2435AD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CC41-49EF-AB33-8C318C2435AD}"/>
              </c:ext>
            </c:extLst>
          </c:dPt>
          <c:dPt>
            <c:idx val="8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0F-CC41-49EF-AB33-8C318C2435AD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11-CC41-49EF-AB33-8C318C2435AD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13-CC41-49EF-AB33-8C318C2435AD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4-CC41-49EF-AB33-8C318C2435AD}"/>
              </c:ext>
            </c:extLst>
          </c:dPt>
          <c:dPt>
            <c:idx val="12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16-CC41-49EF-AB33-8C318C2435AD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18-CC41-49EF-AB33-8C318C2435AD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1A-CC41-49EF-AB33-8C318C2435AD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B-CC41-49EF-AB33-8C318C2435AD}"/>
              </c:ext>
            </c:extLst>
          </c:dPt>
          <c:dPt>
            <c:idx val="16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1D-CC41-49EF-AB33-8C318C2435AD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1F-CC41-49EF-AB33-8C318C2435AD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21-CC41-49EF-AB33-8C318C2435AD}"/>
              </c:ext>
            </c:extLst>
          </c:dPt>
          <c:dPt>
            <c:idx val="20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23-CC41-49EF-AB33-8C318C2435AD}"/>
              </c:ext>
            </c:extLst>
          </c:dPt>
          <c:dPt>
            <c:idx val="21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25-CC41-49EF-AB33-8C318C2435AD}"/>
              </c:ext>
            </c:extLst>
          </c:dPt>
          <c:dPt>
            <c:idx val="22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27-CC41-49EF-AB33-8C318C2435AD}"/>
              </c:ext>
            </c:extLst>
          </c:dPt>
          <c:dPt>
            <c:idx val="2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28-CC41-49EF-AB33-8C318C2435AD}"/>
              </c:ext>
            </c:extLst>
          </c:dPt>
          <c:dPt>
            <c:idx val="24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2A-CC41-49EF-AB33-8C318C2435AD}"/>
              </c:ext>
            </c:extLst>
          </c:dPt>
          <c:dPt>
            <c:idx val="25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2C-CC41-49EF-AB33-8C318C2435AD}"/>
              </c:ext>
            </c:extLst>
          </c:dPt>
          <c:dPt>
            <c:idx val="26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2E-CC41-49EF-AB33-8C318C2435AD}"/>
              </c:ext>
            </c:extLst>
          </c:dPt>
          <c:dPt>
            <c:idx val="28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30-CC41-49EF-AB33-8C318C2435AD}"/>
              </c:ext>
            </c:extLst>
          </c:dPt>
          <c:dPt>
            <c:idx val="29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32-CC41-49EF-AB33-8C318C2435AD}"/>
              </c:ext>
            </c:extLst>
          </c:dPt>
          <c:dPt>
            <c:idx val="30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34-CC41-49EF-AB33-8C318C2435AD}"/>
              </c:ext>
            </c:extLst>
          </c:dPt>
          <c:dPt>
            <c:idx val="3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35-CC41-49EF-AB33-8C318C2435AD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'Modelo Indicadores Sanitarios'!$C$4:$AC$5</c:f>
              <c:multiLvlStrCache>
                <c:ptCount val="27"/>
                <c:lvl>
                  <c:pt idx="0">
                    <c:v>2019</c:v>
                  </c:pt>
                  <c:pt idx="1">
                    <c:v>2022</c:v>
                  </c:pt>
                  <c:pt idx="2">
                    <c:v>2023</c:v>
                  </c:pt>
                  <c:pt idx="3">
                    <c:v>2019</c:v>
                  </c:pt>
                  <c:pt idx="4">
                    <c:v>2022</c:v>
                  </c:pt>
                  <c:pt idx="5">
                    <c:v>2023</c:v>
                  </c:pt>
                  <c:pt idx="6">
                    <c:v>2019</c:v>
                  </c:pt>
                  <c:pt idx="7">
                    <c:v>2022</c:v>
                  </c:pt>
                  <c:pt idx="8">
                    <c:v>2023</c:v>
                  </c:pt>
                  <c:pt idx="9">
                    <c:v>2019</c:v>
                  </c:pt>
                  <c:pt idx="10">
                    <c:v>2022</c:v>
                  </c:pt>
                  <c:pt idx="11">
                    <c:v>2023</c:v>
                  </c:pt>
                  <c:pt idx="12">
                    <c:v>2019</c:v>
                  </c:pt>
                  <c:pt idx="13">
                    <c:v>2022</c:v>
                  </c:pt>
                  <c:pt idx="14">
                    <c:v>2023</c:v>
                  </c:pt>
                  <c:pt idx="15">
                    <c:v>2019</c:v>
                  </c:pt>
                  <c:pt idx="16">
                    <c:v>2022</c:v>
                  </c:pt>
                  <c:pt idx="17">
                    <c:v>2023</c:v>
                  </c:pt>
                  <c:pt idx="18">
                    <c:v>2019</c:v>
                  </c:pt>
                  <c:pt idx="19">
                    <c:v>2022</c:v>
                  </c:pt>
                  <c:pt idx="20">
                    <c:v>2023</c:v>
                  </c:pt>
                  <c:pt idx="21">
                    <c:v>2019</c:v>
                  </c:pt>
                  <c:pt idx="22">
                    <c:v>2022</c:v>
                  </c:pt>
                  <c:pt idx="23">
                    <c:v>2023</c:v>
                  </c:pt>
                  <c:pt idx="24">
                    <c:v>2019</c:v>
                  </c:pt>
                  <c:pt idx="25">
                    <c:v>2022</c:v>
                  </c:pt>
                  <c:pt idx="26">
                    <c:v>2023</c:v>
                  </c:pt>
                </c:lvl>
                <c:lvl>
                  <c:pt idx="0">
                    <c:v>RED HUANCAVELICA</c:v>
                  </c:pt>
                  <c:pt idx="3">
                    <c:v>MICRO RED ACORIA</c:v>
                  </c:pt>
                  <c:pt idx="6">
                    <c:v>MICRO RED ASCENSION</c:v>
                  </c:pt>
                  <c:pt idx="9">
                    <c:v>MICRO RED AYACCOCHA</c:v>
                  </c:pt>
                  <c:pt idx="12">
                    <c:v>MICRO RED HUANDO</c:v>
                  </c:pt>
                  <c:pt idx="15">
                    <c:v>MICRO RED IZCUCHACA</c:v>
                  </c:pt>
                  <c:pt idx="18">
                    <c:v>MICRO RED MOYA</c:v>
                  </c:pt>
                  <c:pt idx="21">
                    <c:v>MICRO RED SANTA ANA</c:v>
                  </c:pt>
                  <c:pt idx="24">
                    <c:v>MICRO RED YAULI</c:v>
                  </c:pt>
                </c:lvl>
              </c:multiLvlStrCache>
            </c:multiLvlStrRef>
          </c:cat>
          <c:val>
            <c:numRef>
              <c:f>'Modelo Indicadores Sanitarios'!$C$6:$AC$6</c:f>
              <c:numCache>
                <c:formatCode>0.00</c:formatCode>
                <c:ptCount val="27"/>
                <c:pt idx="0">
                  <c:v>0.20847810979847115</c:v>
                </c:pt>
                <c:pt idx="1">
                  <c:v>0</c:v>
                </c:pt>
                <c:pt idx="2">
                  <c:v>2.9733959311424099</c:v>
                </c:pt>
                <c:pt idx="3">
                  <c:v>0</c:v>
                </c:pt>
                <c:pt idx="4">
                  <c:v>0</c:v>
                </c:pt>
                <c:pt idx="5">
                  <c:v>4.8543689320388346</c:v>
                </c:pt>
                <c:pt idx="6">
                  <c:v>0</c:v>
                </c:pt>
                <c:pt idx="7">
                  <c:v>0</c:v>
                </c:pt>
                <c:pt idx="8">
                  <c:v>2.0100502512562812</c:v>
                </c:pt>
                <c:pt idx="9">
                  <c:v>0</c:v>
                </c:pt>
                <c:pt idx="10">
                  <c:v>0</c:v>
                </c:pt>
                <c:pt idx="11">
                  <c:v>1.5151515151515151</c:v>
                </c:pt>
                <c:pt idx="12">
                  <c:v>0</c:v>
                </c:pt>
                <c:pt idx="13">
                  <c:v>0</c:v>
                </c:pt>
                <c:pt idx="14">
                  <c:v>1.1627906976744187</c:v>
                </c:pt>
                <c:pt idx="15">
                  <c:v>0</c:v>
                </c:pt>
                <c:pt idx="16">
                  <c:v>0</c:v>
                </c:pt>
                <c:pt idx="17">
                  <c:v>2.7522935779816518</c:v>
                </c:pt>
                <c:pt idx="18">
                  <c:v>0</c:v>
                </c:pt>
                <c:pt idx="19">
                  <c:v>0</c:v>
                </c:pt>
                <c:pt idx="20">
                  <c:v>11.666666666666666</c:v>
                </c:pt>
                <c:pt idx="21">
                  <c:v>0.44247787610619471</c:v>
                </c:pt>
                <c:pt idx="22">
                  <c:v>0</c:v>
                </c:pt>
                <c:pt idx="23">
                  <c:v>2.4456521739130435</c:v>
                </c:pt>
                <c:pt idx="24">
                  <c:v>0.29850746268656719</c:v>
                </c:pt>
                <c:pt idx="25">
                  <c:v>0</c:v>
                </c:pt>
                <c:pt idx="26">
                  <c:v>2.7874564459930316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6-CC41-49EF-AB33-8C318C2435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4"/>
        <c:axId val="-416685264"/>
        <c:axId val="-416691248"/>
      </c:barChart>
      <c:catAx>
        <c:axId val="-4166852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416691248"/>
        <c:crosses val="autoZero"/>
        <c:auto val="1"/>
        <c:lblAlgn val="ctr"/>
        <c:lblOffset val="100"/>
        <c:noMultiLvlLbl val="0"/>
      </c:catAx>
      <c:valAx>
        <c:axId val="-416691248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-416685264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b="1" baseline="0"/>
      </a:pPr>
      <a:endParaRPr lang="es-MX"/>
    </a:p>
  </c:txPr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4.857425267721447E-2"/>
          <c:y val="0.25316889934212766"/>
          <c:w val="0.92508520429871344"/>
          <c:h val="0.5958239765483861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B0F0"/>
            </a:solidFill>
            <a:scene3d>
              <a:camera prst="orthographicFront"/>
              <a:lightRig rig="threePt" dir="t"/>
            </a:scene3d>
            <a:sp3d>
              <a:bevelT w="1270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01-0D3D-4FA1-8842-5C46837C83E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03-0D3D-4FA1-8842-5C46837C83E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05-0D3D-4FA1-8842-5C46837C83EB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0D3D-4FA1-8842-5C46837C83EB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08-0D3D-4FA1-8842-5C46837C83EB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0A-0D3D-4FA1-8842-5C46837C83EB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0C-0D3D-4FA1-8842-5C46837C83EB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0D3D-4FA1-8842-5C46837C83EB}"/>
              </c:ext>
            </c:extLst>
          </c:dPt>
          <c:dPt>
            <c:idx val="8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0F-0D3D-4FA1-8842-5C46837C83EB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11-0D3D-4FA1-8842-5C46837C83EB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13-0D3D-4FA1-8842-5C46837C83EB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4-0D3D-4FA1-8842-5C46837C83EB}"/>
              </c:ext>
            </c:extLst>
          </c:dPt>
          <c:dPt>
            <c:idx val="12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16-0D3D-4FA1-8842-5C46837C83EB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18-0D3D-4FA1-8842-5C46837C83EB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1A-0D3D-4FA1-8842-5C46837C83EB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B-0D3D-4FA1-8842-5C46837C83EB}"/>
              </c:ext>
            </c:extLst>
          </c:dPt>
          <c:dPt>
            <c:idx val="16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1D-0D3D-4FA1-8842-5C46837C83EB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1F-0D3D-4FA1-8842-5C46837C83EB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21-0D3D-4FA1-8842-5C46837C83EB}"/>
              </c:ext>
            </c:extLst>
          </c:dPt>
          <c:dPt>
            <c:idx val="20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23-0D3D-4FA1-8842-5C46837C83EB}"/>
              </c:ext>
            </c:extLst>
          </c:dPt>
          <c:dPt>
            <c:idx val="21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25-0D3D-4FA1-8842-5C46837C83EB}"/>
              </c:ext>
            </c:extLst>
          </c:dPt>
          <c:dPt>
            <c:idx val="22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27-0D3D-4FA1-8842-5C46837C83EB}"/>
              </c:ext>
            </c:extLst>
          </c:dPt>
          <c:dPt>
            <c:idx val="2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28-0D3D-4FA1-8842-5C46837C83EB}"/>
              </c:ext>
            </c:extLst>
          </c:dPt>
          <c:dPt>
            <c:idx val="24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2A-0D3D-4FA1-8842-5C46837C83EB}"/>
              </c:ext>
            </c:extLst>
          </c:dPt>
          <c:dPt>
            <c:idx val="25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2C-0D3D-4FA1-8842-5C46837C83EB}"/>
              </c:ext>
            </c:extLst>
          </c:dPt>
          <c:dPt>
            <c:idx val="26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2E-0D3D-4FA1-8842-5C46837C83EB}"/>
              </c:ext>
            </c:extLst>
          </c:dPt>
          <c:dPt>
            <c:idx val="28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30-0D3D-4FA1-8842-5C46837C83EB}"/>
              </c:ext>
            </c:extLst>
          </c:dPt>
          <c:dPt>
            <c:idx val="29"/>
            <c:invertIfNegative val="0"/>
            <c:bubble3D val="0"/>
            <c:spPr>
              <a:solidFill>
                <a:schemeClr val="accent6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32-0D3D-4FA1-8842-5C46837C83EB}"/>
              </c:ext>
            </c:extLst>
          </c:dPt>
          <c:dPt>
            <c:idx val="30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threePt" dir="t"/>
              </a:scene3d>
              <a:sp3d>
                <a:bevelT w="127000"/>
              </a:sp3d>
            </c:spPr>
            <c:extLst>
              <c:ext xmlns:c16="http://schemas.microsoft.com/office/drawing/2014/chart" uri="{C3380CC4-5D6E-409C-BE32-E72D297353CC}">
                <c16:uniqueId val="{00000034-0D3D-4FA1-8842-5C46837C83EB}"/>
              </c:ext>
            </c:extLst>
          </c:dPt>
          <c:dPt>
            <c:idx val="3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35-0D3D-4FA1-8842-5C46837C83EB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'Modelo Indicadores Sanitarios'!$C$4:$AC$5</c:f>
              <c:multiLvlStrCache>
                <c:ptCount val="27"/>
                <c:lvl>
                  <c:pt idx="0">
                    <c:v>2019</c:v>
                  </c:pt>
                  <c:pt idx="1">
                    <c:v>2022</c:v>
                  </c:pt>
                  <c:pt idx="2">
                    <c:v>2023</c:v>
                  </c:pt>
                  <c:pt idx="3">
                    <c:v>2019</c:v>
                  </c:pt>
                  <c:pt idx="4">
                    <c:v>2022</c:v>
                  </c:pt>
                  <c:pt idx="5">
                    <c:v>2023</c:v>
                  </c:pt>
                  <c:pt idx="6">
                    <c:v>2019</c:v>
                  </c:pt>
                  <c:pt idx="7">
                    <c:v>2022</c:v>
                  </c:pt>
                  <c:pt idx="8">
                    <c:v>2023</c:v>
                  </c:pt>
                  <c:pt idx="9">
                    <c:v>2019</c:v>
                  </c:pt>
                  <c:pt idx="10">
                    <c:v>2022</c:v>
                  </c:pt>
                  <c:pt idx="11">
                    <c:v>2023</c:v>
                  </c:pt>
                  <c:pt idx="12">
                    <c:v>2019</c:v>
                  </c:pt>
                  <c:pt idx="13">
                    <c:v>2022</c:v>
                  </c:pt>
                  <c:pt idx="14">
                    <c:v>2023</c:v>
                  </c:pt>
                  <c:pt idx="15">
                    <c:v>2019</c:v>
                  </c:pt>
                  <c:pt idx="16">
                    <c:v>2022</c:v>
                  </c:pt>
                  <c:pt idx="17">
                    <c:v>2023</c:v>
                  </c:pt>
                  <c:pt idx="18">
                    <c:v>2019</c:v>
                  </c:pt>
                  <c:pt idx="19">
                    <c:v>2022</c:v>
                  </c:pt>
                  <c:pt idx="20">
                    <c:v>2023</c:v>
                  </c:pt>
                  <c:pt idx="21">
                    <c:v>2019</c:v>
                  </c:pt>
                  <c:pt idx="22">
                    <c:v>2022</c:v>
                  </c:pt>
                  <c:pt idx="23">
                    <c:v>2023</c:v>
                  </c:pt>
                  <c:pt idx="24">
                    <c:v>2019</c:v>
                  </c:pt>
                  <c:pt idx="25">
                    <c:v>2022</c:v>
                  </c:pt>
                  <c:pt idx="26">
                    <c:v>2023</c:v>
                  </c:pt>
                </c:lvl>
                <c:lvl>
                  <c:pt idx="0">
                    <c:v>RED HUANCAVELICA</c:v>
                  </c:pt>
                  <c:pt idx="3">
                    <c:v>MICRO RED ACORIA</c:v>
                  </c:pt>
                  <c:pt idx="6">
                    <c:v>MICRO RED ASCENSION</c:v>
                  </c:pt>
                  <c:pt idx="9">
                    <c:v>MICRO RED AYACCOCHA</c:v>
                  </c:pt>
                  <c:pt idx="12">
                    <c:v>MICRO RED HUANDO</c:v>
                  </c:pt>
                  <c:pt idx="15">
                    <c:v>MICRO RED IZCUCHACA</c:v>
                  </c:pt>
                  <c:pt idx="18">
                    <c:v>MICRO RED MOYA</c:v>
                  </c:pt>
                  <c:pt idx="21">
                    <c:v>MICRO RED SANTA ANA</c:v>
                  </c:pt>
                  <c:pt idx="24">
                    <c:v>MICRO RED YAULI</c:v>
                  </c:pt>
                </c:lvl>
              </c:multiLvlStrCache>
            </c:multiLvlStrRef>
          </c:cat>
          <c:val>
            <c:numRef>
              <c:f>'Modelo Indicadores Sanitarios'!$C$6:$AC$6</c:f>
              <c:numCache>
                <c:formatCode>0.00</c:formatCode>
                <c:ptCount val="27"/>
                <c:pt idx="0">
                  <c:v>6.7690160502442431</c:v>
                </c:pt>
                <c:pt idx="1">
                  <c:v>6.7437379576107901</c:v>
                </c:pt>
                <c:pt idx="2">
                  <c:v>22.360703812316714</c:v>
                </c:pt>
                <c:pt idx="3">
                  <c:v>18.548387096774192</c:v>
                </c:pt>
                <c:pt idx="4">
                  <c:v>13.861386138613863</c:v>
                </c:pt>
                <c:pt idx="5">
                  <c:v>19.298245614035086</c:v>
                </c:pt>
                <c:pt idx="6">
                  <c:v>4.395604395604396</c:v>
                </c:pt>
                <c:pt idx="7">
                  <c:v>2.0408163265306123</c:v>
                </c:pt>
                <c:pt idx="8">
                  <c:v>15.217391304347828</c:v>
                </c:pt>
                <c:pt idx="9">
                  <c:v>5.7142857142857144</c:v>
                </c:pt>
                <c:pt idx="10">
                  <c:v>8.8607594936708853</c:v>
                </c:pt>
                <c:pt idx="11">
                  <c:v>46.478873239436616</c:v>
                </c:pt>
                <c:pt idx="12">
                  <c:v>11.688311688311687</c:v>
                </c:pt>
                <c:pt idx="13">
                  <c:v>6.1855670103092786</c:v>
                </c:pt>
                <c:pt idx="14">
                  <c:v>44.594594594594597</c:v>
                </c:pt>
                <c:pt idx="15">
                  <c:v>3.9215686274509802</c:v>
                </c:pt>
                <c:pt idx="16">
                  <c:v>18.96551724137931</c:v>
                </c:pt>
                <c:pt idx="17">
                  <c:v>21.09375</c:v>
                </c:pt>
                <c:pt idx="18">
                  <c:v>23.076923076923077</c:v>
                </c:pt>
                <c:pt idx="19">
                  <c:v>37.974683544303801</c:v>
                </c:pt>
                <c:pt idx="20">
                  <c:v>60.563380281690137</c:v>
                </c:pt>
                <c:pt idx="21">
                  <c:v>4.308390022675737</c:v>
                </c:pt>
                <c:pt idx="22">
                  <c:v>2.9723991507431</c:v>
                </c:pt>
                <c:pt idx="23">
                  <c:v>4.7858942065491181</c:v>
                </c:pt>
                <c:pt idx="24">
                  <c:v>4.6753246753246751</c:v>
                </c:pt>
                <c:pt idx="25">
                  <c:v>1.8970189701897018</c:v>
                </c:pt>
                <c:pt idx="26">
                  <c:v>30.76923076923077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6-0D3D-4FA1-8842-5C46837C83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4"/>
        <c:axId val="-416685264"/>
        <c:axId val="-416691248"/>
      </c:barChart>
      <c:catAx>
        <c:axId val="-4166852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416691248"/>
        <c:crosses val="autoZero"/>
        <c:auto val="1"/>
        <c:lblAlgn val="ctr"/>
        <c:lblOffset val="100"/>
        <c:noMultiLvlLbl val="0"/>
      </c:catAx>
      <c:valAx>
        <c:axId val="-416691248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-416685264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b="1" baseline="0"/>
      </a:pPr>
      <a:endParaRPr lang="es-MX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0.87465</cdr:x>
      <cdr:y>0.08698</cdr:y>
    </cdr:from>
    <cdr:to>
      <cdr:x>0.96547</cdr:x>
      <cdr:y>0.32056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8805863" y="34051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s-PE" sz="1100"/>
        </a:p>
      </cdr:txBody>
    </cdr:sp>
  </cdr:relSizeAnchor>
  <cdr:relSizeAnchor xmlns:cdr="http://schemas.openxmlformats.org/drawingml/2006/chartDrawing">
    <cdr:from>
      <cdr:x>0.16194</cdr:x>
      <cdr:y>0.02652</cdr:y>
    </cdr:from>
    <cdr:to>
      <cdr:x>1</cdr:x>
      <cdr:y>0.21508</cdr:y>
    </cdr:to>
    <cdr:sp macro="" textlink="">
      <cdr:nvSpPr>
        <cdr:cNvPr id="4" name="CuadroTexto 3"/>
        <cdr:cNvSpPr txBox="1"/>
      </cdr:nvSpPr>
      <cdr:spPr>
        <a:xfrm xmlns:a="http://schemas.openxmlformats.org/drawingml/2006/main">
          <a:off x="1758697" y="131100"/>
          <a:ext cx="9101484" cy="9322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PE" sz="1400" b="1" i="0" u="none"/>
            <a:t>FICHA</a:t>
          </a:r>
          <a:r>
            <a:rPr lang="es-PE" sz="1400" b="1" i="0" u="none" baseline="0"/>
            <a:t> N° 07</a:t>
          </a:r>
          <a:endParaRPr lang="es-PE" sz="1400" b="1" i="0" u="none"/>
        </a:p>
        <a:p xmlns:a="http://schemas.openxmlformats.org/drawingml/2006/main">
          <a:pPr algn="ctr"/>
          <a:r>
            <a:rPr lang="es-PE" sz="1400" b="1" i="0" u="none" baseline="0"/>
            <a:t>RED DE SALUD HUANCAVELICA</a:t>
          </a:r>
        </a:p>
        <a:p xmlns:a="http://schemas.openxmlformats.org/drawingml/2006/main">
          <a:pPr algn="ctr"/>
          <a:r>
            <a:rPr lang="es-PE" sz="1400" b="1" i="0" u="none" baseline="0">
              <a:latin typeface="+mn-lt"/>
              <a:ea typeface="+mn-ea"/>
              <a:cs typeface="+mn-cs"/>
            </a:rPr>
            <a:t>PORCENTAJE DE REGISTROS DEL PADRON NOMINADO DE NIÑOS MENORES DE 6 AÑOS VISITADOS Y ENCONTRADOS CON DATOS ACTUALIZADOS Y CONSISTENTES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0.87465</cdr:x>
      <cdr:y>0.08698</cdr:y>
    </cdr:from>
    <cdr:to>
      <cdr:x>0.96547</cdr:x>
      <cdr:y>0.32056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8805863" y="34051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s-PE" sz="1100"/>
        </a:p>
      </cdr:txBody>
    </cdr:sp>
  </cdr:relSizeAnchor>
  <cdr:relSizeAnchor xmlns:cdr="http://schemas.openxmlformats.org/drawingml/2006/chartDrawing">
    <cdr:from>
      <cdr:x>0.11383</cdr:x>
      <cdr:y>0.03037</cdr:y>
    </cdr:from>
    <cdr:to>
      <cdr:x>0.95189</cdr:x>
      <cdr:y>0.21893</cdr:y>
    </cdr:to>
    <cdr:sp macro="" textlink="">
      <cdr:nvSpPr>
        <cdr:cNvPr id="4" name="CuadroTexto 3"/>
        <cdr:cNvSpPr txBox="1"/>
      </cdr:nvSpPr>
      <cdr:spPr>
        <a:xfrm xmlns:a="http://schemas.openxmlformats.org/drawingml/2006/main">
          <a:off x="1101872" y="151840"/>
          <a:ext cx="8112303" cy="9427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PE" sz="1400" b="1" i="0" u="none" dirty="0"/>
            <a:t>GRAFICO N° 32</a:t>
          </a:r>
        </a:p>
        <a:p xmlns:a="http://schemas.openxmlformats.org/drawingml/2006/main">
          <a:pPr algn="ctr"/>
          <a:r>
            <a:rPr lang="es-PE" sz="1400" b="1" i="0" u="none" baseline="0" dirty="0"/>
            <a:t>RED DE SALUD HUANCAVELICA</a:t>
          </a:r>
        </a:p>
        <a:p xmlns:a="http://schemas.openxmlformats.org/drawingml/2006/main">
          <a:pPr algn="ctr"/>
          <a:r>
            <a:rPr lang="es-PE" sz="1400" b="1" i="0" u="none" baseline="0" dirty="0"/>
            <a:t>PORCENTAJE DE RECIEN NACIDOS  CON PAQUETE INTEGRAL TERCER TRIMESTRE 2019, 2022, 2023</a:t>
          </a:r>
          <a:endParaRPr lang="es-PE" sz="1400" b="1" i="0" u="none" dirty="0"/>
        </a:p>
      </cdr:txBody>
    </cdr:sp>
  </cdr:relSizeAnchor>
  <cdr:relSizeAnchor xmlns:cdr="http://schemas.openxmlformats.org/drawingml/2006/chartDrawing">
    <cdr:from>
      <cdr:x>0.81279</cdr:x>
      <cdr:y>0.02129</cdr:y>
    </cdr:from>
    <cdr:to>
      <cdr:x>0.96432</cdr:x>
      <cdr:y>0.11729</cdr:y>
    </cdr:to>
    <cdr:sp macro="" textlink="">
      <cdr:nvSpPr>
        <cdr:cNvPr id="5" name="CuadroTexto 13"/>
        <cdr:cNvSpPr txBox="1"/>
      </cdr:nvSpPr>
      <cdr:spPr>
        <a:xfrm xmlns:a="http://schemas.openxmlformats.org/drawingml/2006/main">
          <a:off x="7344816" y="95533"/>
          <a:ext cx="1369260" cy="430877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/>
        </a:solidFill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PE" sz="11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rPr>
            <a:t>META:   </a:t>
          </a:r>
          <a:r>
            <a:rPr lang="es-PE" sz="1100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rPr>
            <a:t>25%  </a:t>
          </a:r>
          <a:r>
            <a:rPr lang="es-PE" sz="11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rPr>
            <a:t>LOGRO:  </a:t>
          </a:r>
          <a:r>
            <a:rPr lang="es-PE" sz="1100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rPr>
            <a:t>34,9 % </a:t>
          </a:r>
          <a:endParaRPr lang="es-PE" sz="1100" b="1" dirty="0">
            <a:solidFill>
              <a:srgbClr val="00B050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0.87465</cdr:x>
      <cdr:y>0.08698</cdr:y>
    </cdr:from>
    <cdr:to>
      <cdr:x>0.96547</cdr:x>
      <cdr:y>0.32056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8805863" y="34051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s-PE" sz="1100"/>
        </a:p>
      </cdr:txBody>
    </cdr:sp>
  </cdr:relSizeAnchor>
  <cdr:relSizeAnchor xmlns:cdr="http://schemas.openxmlformats.org/drawingml/2006/chartDrawing">
    <cdr:from>
      <cdr:x>0.11383</cdr:x>
      <cdr:y>0.03037</cdr:y>
    </cdr:from>
    <cdr:to>
      <cdr:x>0.95189</cdr:x>
      <cdr:y>0.21893</cdr:y>
    </cdr:to>
    <cdr:sp macro="" textlink="">
      <cdr:nvSpPr>
        <cdr:cNvPr id="4" name="CuadroTexto 3"/>
        <cdr:cNvSpPr txBox="1"/>
      </cdr:nvSpPr>
      <cdr:spPr>
        <a:xfrm xmlns:a="http://schemas.openxmlformats.org/drawingml/2006/main">
          <a:off x="1220844" y="150150"/>
          <a:ext cx="8988320" cy="9322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PE" sz="1400" b="1" i="0" u="none" dirty="0"/>
            <a:t>GRAFICO N° </a:t>
          </a:r>
          <a:r>
            <a:rPr lang="es-PE" sz="1400" b="1" i="0" u="none" dirty="0" smtClean="0"/>
            <a:t>33</a:t>
          </a:r>
          <a:endParaRPr lang="es-PE" sz="1400" b="1" i="0" u="none" dirty="0"/>
        </a:p>
        <a:p xmlns:a="http://schemas.openxmlformats.org/drawingml/2006/main">
          <a:pPr algn="ctr"/>
          <a:r>
            <a:rPr lang="es-PE" sz="1400" b="1" i="0" u="none" baseline="0" dirty="0"/>
            <a:t>RED DE SALUD HUANCAVELICA</a:t>
          </a:r>
        </a:p>
        <a:p xmlns:a="http://schemas.openxmlformats.org/drawingml/2006/main">
          <a:pPr algn="ctr"/>
          <a:r>
            <a:rPr lang="es-PE" sz="1400" b="1" dirty="0">
              <a:effectLst/>
              <a:latin typeface="+mn-lt"/>
              <a:ea typeface="+mn-ea"/>
              <a:cs typeface="+mn-cs"/>
            </a:rPr>
            <a:t>PORCENTAJE DE NIÑOS(AS) MENOR DE 1 AÑO CON PAQUETE INTEGRAL DE SALUD</a:t>
          </a:r>
        </a:p>
      </cdr:txBody>
    </cdr:sp>
  </cdr:relSizeAnchor>
  <cdr:relSizeAnchor xmlns:cdr="http://schemas.openxmlformats.org/drawingml/2006/chartDrawing">
    <cdr:from>
      <cdr:x>0.84939</cdr:x>
      <cdr:y>0.01724</cdr:y>
    </cdr:from>
    <cdr:to>
      <cdr:x>0.9953</cdr:x>
      <cdr:y>0.12041</cdr:y>
    </cdr:to>
    <cdr:sp macro="" textlink="">
      <cdr:nvSpPr>
        <cdr:cNvPr id="5" name="CuadroTexto 13"/>
        <cdr:cNvSpPr txBox="1"/>
      </cdr:nvSpPr>
      <cdr:spPr>
        <a:xfrm xmlns:a="http://schemas.openxmlformats.org/drawingml/2006/main">
          <a:off x="7622063" y="72008"/>
          <a:ext cx="1309318" cy="430887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/>
        </a:solidFill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s-PE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PE" sz="11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META:   </a:t>
          </a:r>
          <a:r>
            <a:rPr lang="es-PE" sz="11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25.0%  </a:t>
          </a:r>
          <a:r>
            <a:rPr lang="es-PE" sz="11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LOGRO:   </a:t>
          </a:r>
          <a:r>
            <a:rPr lang="es-PE" sz="11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2.98% </a:t>
          </a:r>
          <a:endParaRPr lang="es-PE" sz="1100" b="1" dirty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0.87465</cdr:x>
      <cdr:y>0.08698</cdr:y>
    </cdr:from>
    <cdr:to>
      <cdr:x>0.96547</cdr:x>
      <cdr:y>0.32056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8805863" y="34051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s-PE" sz="1100"/>
        </a:p>
      </cdr:txBody>
    </cdr:sp>
  </cdr:relSizeAnchor>
  <cdr:relSizeAnchor xmlns:cdr="http://schemas.openxmlformats.org/drawingml/2006/chartDrawing">
    <cdr:from>
      <cdr:x>0.11383</cdr:x>
      <cdr:y>0.03037</cdr:y>
    </cdr:from>
    <cdr:to>
      <cdr:x>0.95189</cdr:x>
      <cdr:y>0.21893</cdr:y>
    </cdr:to>
    <cdr:sp macro="" textlink="">
      <cdr:nvSpPr>
        <cdr:cNvPr id="4" name="CuadroTexto 3"/>
        <cdr:cNvSpPr txBox="1"/>
      </cdr:nvSpPr>
      <cdr:spPr>
        <a:xfrm xmlns:a="http://schemas.openxmlformats.org/drawingml/2006/main">
          <a:off x="1220844" y="150150"/>
          <a:ext cx="8988320" cy="9322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PE" sz="1400" b="1" i="0" u="none" dirty="0"/>
            <a:t>GRAFICO N° </a:t>
          </a:r>
          <a:r>
            <a:rPr lang="es-PE" sz="1400" b="1" i="0" u="none" dirty="0" smtClean="0"/>
            <a:t>34</a:t>
          </a:r>
          <a:endParaRPr lang="es-PE" sz="1400" b="1" i="0" u="none" dirty="0"/>
        </a:p>
        <a:p xmlns:a="http://schemas.openxmlformats.org/drawingml/2006/main">
          <a:pPr algn="ctr"/>
          <a:r>
            <a:rPr lang="es-PE" sz="1400" b="1" i="0" u="none" baseline="0" dirty="0"/>
            <a:t>RED DE SALUD HUANCAVELICA</a:t>
          </a:r>
        </a:p>
        <a:p xmlns:a="http://schemas.openxmlformats.org/drawingml/2006/main">
          <a:pPr algn="ctr"/>
          <a:r>
            <a:rPr lang="es-PE" sz="1400" b="1" dirty="0">
              <a:effectLst/>
              <a:latin typeface="+mn-lt"/>
              <a:ea typeface="+mn-ea"/>
              <a:cs typeface="+mn-cs"/>
            </a:rPr>
            <a:t>PORCENTAJE DE NIÑOS(AS) DE 1 AÑO CON PAQUETE INTEGRAL DE SALUD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7EC127-1E27-4C9A-A0F4-344AB0D641D8}" type="datetimeFigureOut">
              <a:rPr lang="es-PE" smtClean="0"/>
              <a:t>6/11/2023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EE5134-747E-4028-B300-1D978FDD281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49342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B07CE3-D57E-448A-BFFB-37D2A5B1BD11}" type="datetimeFigureOut">
              <a:rPr lang="es-PE" smtClean="0"/>
              <a:t>6/11/2023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83E44-0FFD-4530-94CD-2F7810FF0CA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47695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5CBC2-FCD8-409F-8E74-9745C717D511}" type="datetimeFigureOut">
              <a:rPr lang="es-PE" smtClean="0"/>
              <a:t>6/11/2023</a:t>
            </a:fld>
            <a:endParaRPr lang="es-PE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06EDA-D904-4E04-8C7A-B93B441B5301}" type="slidenum">
              <a:rPr lang="es-PE" smtClean="0"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5CBC2-FCD8-409F-8E74-9745C717D511}" type="datetimeFigureOut">
              <a:rPr lang="es-PE" smtClean="0"/>
              <a:t>6/11/2023</a:t>
            </a:fld>
            <a:endParaRPr lang="es-PE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06EDA-D904-4E04-8C7A-B93B441B5301}" type="slidenum">
              <a:rPr lang="es-PE" smtClean="0"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5CBC2-FCD8-409F-8E74-9745C717D511}" type="datetimeFigureOut">
              <a:rPr lang="es-PE" smtClean="0"/>
              <a:t>6/11/2023</a:t>
            </a:fld>
            <a:endParaRPr lang="es-PE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06EDA-D904-4E04-8C7A-B93B441B5301}" type="slidenum">
              <a:rPr lang="es-PE" smtClean="0"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5CBC2-FCD8-409F-8E74-9745C717D511}" type="datetimeFigureOut">
              <a:rPr lang="es-PE" smtClean="0"/>
              <a:t>6/11/2023</a:t>
            </a:fld>
            <a:endParaRPr lang="es-PE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06EDA-D904-4E04-8C7A-B93B441B5301}" type="slidenum">
              <a:rPr lang="es-PE" smtClean="0"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5CBC2-FCD8-409F-8E74-9745C717D511}" type="datetimeFigureOut">
              <a:rPr lang="es-PE" smtClean="0"/>
              <a:t>6/11/2023</a:t>
            </a:fld>
            <a:endParaRPr lang="es-PE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06EDA-D904-4E04-8C7A-B93B441B5301}" type="slidenum">
              <a:rPr lang="es-PE" smtClean="0"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5CBC2-FCD8-409F-8E74-9745C717D511}" type="datetimeFigureOut">
              <a:rPr lang="es-PE" smtClean="0"/>
              <a:t>6/11/2023</a:t>
            </a:fld>
            <a:endParaRPr lang="es-PE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06EDA-D904-4E04-8C7A-B93B441B5301}" type="slidenum">
              <a:rPr lang="es-PE" smtClean="0"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 hasCustomPrompt="1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5CBC2-FCD8-409F-8E74-9745C717D511}" type="datetimeFigureOut">
              <a:rPr lang="es-PE" smtClean="0"/>
              <a:t>6/11/2023</a:t>
            </a:fld>
            <a:endParaRPr lang="es-PE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06EDA-D904-4E04-8C7A-B93B441B5301}" type="slidenum">
              <a:rPr lang="es-PE" smtClean="0"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5CBC2-FCD8-409F-8E74-9745C717D511}" type="datetimeFigureOut">
              <a:rPr lang="es-PE" smtClean="0"/>
              <a:t>6/11/2023</a:t>
            </a:fld>
            <a:endParaRPr lang="es-PE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06EDA-D904-4E04-8C7A-B93B441B5301}" type="slidenum">
              <a:rPr lang="es-PE" smtClean="0"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5CBC2-FCD8-409F-8E74-9745C717D511}" type="datetimeFigureOut">
              <a:rPr lang="es-PE" smtClean="0"/>
              <a:t>6/11/2023</a:t>
            </a:fld>
            <a:endParaRPr lang="es-PE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06EDA-D904-4E04-8C7A-B93B441B5301}" type="slidenum">
              <a:rPr lang="es-PE" smtClean="0"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5CBC2-FCD8-409F-8E74-9745C717D511}" type="datetimeFigureOut">
              <a:rPr lang="es-PE" smtClean="0"/>
              <a:t>6/11/2023</a:t>
            </a:fld>
            <a:endParaRPr lang="es-PE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06EDA-D904-4E04-8C7A-B93B441B5301}" type="slidenum">
              <a:rPr lang="es-PE" smtClean="0"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5CBC2-FCD8-409F-8E74-9745C717D511}" type="datetimeFigureOut">
              <a:rPr lang="es-PE" smtClean="0"/>
              <a:t>6/11/2023</a:t>
            </a:fld>
            <a:endParaRPr lang="es-PE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06EDA-D904-4E04-8C7A-B93B441B5301}" type="slidenum">
              <a:rPr lang="es-PE" smtClean="0"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5CBC2-FCD8-409F-8E74-9745C717D511}" type="datetimeFigureOut">
              <a:rPr lang="es-PE" smtClean="0"/>
              <a:t>6/11/2023</a:t>
            </a:fld>
            <a:endParaRPr lang="es-PE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06EDA-D904-4E04-8C7A-B93B441B5301}" type="slidenum">
              <a:rPr lang="es-PE" smtClean="0"/>
              <a:t>‹Nº›</a:t>
            </a:fld>
            <a:endParaRPr lang="es-P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743012"/>
            <a:ext cx="8707920" cy="792088"/>
          </a:xfrm>
        </p:spPr>
        <p:txBody>
          <a:bodyPr>
            <a:noAutofit/>
          </a:bodyPr>
          <a:lstStyle/>
          <a:p>
            <a:pPr algn="ctr"/>
            <a:r>
              <a:rPr lang="es-PE" sz="3200" b="1" dirty="0">
                <a:latin typeface="Aharoni" panose="02010803020104030203" pitchFamily="2" charset="-79"/>
                <a:cs typeface="Aharoni" panose="02010803020104030203" pitchFamily="2" charset="-79"/>
              </a:rPr>
              <a:t>DIRECCION REGIONAL DE </a:t>
            </a:r>
            <a:r>
              <a:rPr lang="es-PE" sz="32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SALUD</a:t>
            </a:r>
            <a:br>
              <a:rPr lang="es-PE" sz="3200" b="1" dirty="0" smtClean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s-PE" sz="32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s-PE" sz="3200" b="1" dirty="0">
                <a:latin typeface="Aharoni" panose="02010803020104030203" pitchFamily="2" charset="-79"/>
                <a:cs typeface="Aharoni" panose="02010803020104030203" pitchFamily="2" charset="-79"/>
              </a:rPr>
              <a:t>HUANCAVELICA</a:t>
            </a:r>
          </a:p>
        </p:txBody>
      </p:sp>
      <p:sp>
        <p:nvSpPr>
          <p:cNvPr id="4" name="Título 1"/>
          <p:cNvSpPr txBox="1"/>
          <p:nvPr/>
        </p:nvSpPr>
        <p:spPr>
          <a:xfrm>
            <a:off x="1691680" y="1895989"/>
            <a:ext cx="6185424" cy="10549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PE" sz="2800" b="1" dirty="0">
                <a:solidFill>
                  <a:srgbClr val="FF0000"/>
                </a:solidFill>
                <a:latin typeface="Berlin Sans FB" panose="020E0602020502020306" pitchFamily="34" charset="0"/>
              </a:rPr>
              <a:t>NOMBRE </a:t>
            </a:r>
            <a:r>
              <a:rPr lang="es-PE" sz="2800" b="1" dirty="0" smtClean="0">
                <a:solidFill>
                  <a:srgbClr val="FF0000"/>
                </a:solidFill>
                <a:latin typeface="Berlin Sans FB" panose="020E0602020502020306" pitchFamily="34" charset="0"/>
              </a:rPr>
              <a:t>DE LA RED DE SALUD</a:t>
            </a:r>
            <a:endParaRPr lang="es-PE" sz="2800" b="1" dirty="0">
              <a:solidFill>
                <a:srgbClr val="FF0000"/>
              </a:solidFill>
              <a:latin typeface="Berlin Sans FB" panose="020E0602020502020306" pitchFamily="34" charset="0"/>
            </a:endParaRPr>
          </a:p>
        </p:txBody>
      </p:sp>
      <p:sp>
        <p:nvSpPr>
          <p:cNvPr id="6" name="Título 1"/>
          <p:cNvSpPr txBox="1"/>
          <p:nvPr/>
        </p:nvSpPr>
        <p:spPr>
          <a:xfrm>
            <a:off x="490059" y="4869160"/>
            <a:ext cx="7886700" cy="10549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PE" sz="2800" b="1" dirty="0">
                <a:latin typeface="Berlin Sans FB" panose="020E0602020502020306" pitchFamily="34" charset="0"/>
              </a:rPr>
              <a:t>HUANCAVELICA </a:t>
            </a:r>
          </a:p>
          <a:p>
            <a:pPr algn="ctr"/>
            <a:r>
              <a:rPr lang="es-PE" sz="2800" b="1" dirty="0" smtClean="0">
                <a:latin typeface="Berlin Sans FB" panose="020E0602020502020306" pitchFamily="34" charset="0"/>
              </a:rPr>
              <a:t>2023</a:t>
            </a:r>
            <a:endParaRPr lang="es-PE" sz="2800" b="1" dirty="0">
              <a:latin typeface="Berlin Sans FB" panose="020E0602020502020306" pitchFamily="34" charset="0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467544" y="2960474"/>
            <a:ext cx="8328107" cy="1421625"/>
          </a:xfrm>
          <a:prstGeom prst="roundRect">
            <a:avLst/>
          </a:prstGeom>
          <a:solidFill>
            <a:srgbClr val="00B0F0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“EVALUACION COMPARATIVA AL TERCER TRIMESTRE 2023 INDICADORES SANITARIOS Y DE GESTION A NIVEL DE REDES DE SALUD 2019, 2022, 2023”</a:t>
            </a:r>
            <a:endParaRPr lang="es-PE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748519"/>
              </p:ext>
            </p:extLst>
          </p:nvPr>
        </p:nvGraphicFramePr>
        <p:xfrm>
          <a:off x="107504" y="188640"/>
          <a:ext cx="8928993" cy="4950547"/>
        </p:xfrm>
        <a:graphic>
          <a:graphicData uri="http://schemas.openxmlformats.org/drawingml/2006/table">
            <a:tbl>
              <a:tblPr/>
              <a:tblGrid>
                <a:gridCol w="1440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61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25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05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05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11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112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0284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60040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MATRIZ DE ACUERDOS Y COMPROMISOS  DE INDICADORES SANITARIOS O GESTIÓN 2023</a:t>
                      </a:r>
                    </a:p>
                  </a:txBody>
                  <a:tcPr marL="3345" marR="3345" marT="33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0734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N°</a:t>
                      </a:r>
                    </a:p>
                  </a:txBody>
                  <a:tcPr marL="3345" marR="3345" marT="33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INDICADOR SANITARIO O GESTION</a:t>
                      </a:r>
                    </a:p>
                  </a:txBody>
                  <a:tcPr marL="3345" marR="3345" marT="33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PROBLEMA IDENTIFICADO</a:t>
                      </a:r>
                    </a:p>
                  </a:txBody>
                  <a:tcPr marL="3345" marR="3345" marT="33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RIESGO POR INCUMPLIMIENTO DEL INDICADOR </a:t>
                      </a:r>
                    </a:p>
                  </a:txBody>
                  <a:tcPr marL="3345" marR="3345" marT="33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TIPO DE RIESGO : </a:t>
                      </a:r>
                      <a:b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CORRECTIVO.</a:t>
                      </a:r>
                      <a:b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PREVENTIVO  </a:t>
                      </a:r>
                    </a:p>
                  </a:txBody>
                  <a:tcPr marL="3345" marR="3345" marT="33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PROPUESTA DE SOLUCION </a:t>
                      </a:r>
                    </a:p>
                  </a:txBody>
                  <a:tcPr marL="3345" marR="3345" marT="33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FECHA DE ENTREGA</a:t>
                      </a:r>
                    </a:p>
                  </a:txBody>
                  <a:tcPr marL="3345" marR="3345" marT="33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NIVEL DE RESPONSABILIDAD:</a:t>
                      </a:r>
                      <a:b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DIRESA.</a:t>
                      </a:r>
                      <a:b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RED.</a:t>
                      </a:r>
                      <a:b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EESS.</a:t>
                      </a:r>
                    </a:p>
                  </a:txBody>
                  <a:tcPr marL="3345" marR="3345" marT="33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OFICINA/DIRECCION RESPONSABLE</a:t>
                      </a:r>
                    </a:p>
                  </a:txBody>
                  <a:tcPr marL="3345" marR="3345" marT="33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204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45" marR="3345" marT="33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ETAPA DE VIDA NIÑO (Componente Neonatal)</a:t>
                      </a:r>
                    </a:p>
                  </a:txBody>
                  <a:tcPr marL="3345" marR="3345" marT="33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8327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345" marR="3345" marT="33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PORCENTAJE DE RECIEN NACIDOS CON PAQUETE INTEGRAL</a:t>
                      </a:r>
                    </a:p>
                  </a:txBody>
                  <a:tcPr marL="3345" marR="3345" marT="33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dirty="0" smtClean="0">
                          <a:latin typeface="Arial Narrow" panose="020B0606020202030204" pitchFamily="34" charset="0"/>
                        </a:rPr>
                        <a:t>Cobertura baja en las actividades Sesión demostrativa en técnicas de amamantamiento de  Visita Familiar Integral </a:t>
                      </a:r>
                      <a:r>
                        <a:rPr lang="es-ES" sz="800" dirty="0" err="1" smtClean="0">
                          <a:latin typeface="Arial Narrow" panose="020B0606020202030204" pitchFamily="34" charset="0"/>
                        </a:rPr>
                        <a:t>ó</a:t>
                      </a:r>
                      <a:r>
                        <a:rPr lang="es-ES" sz="800" dirty="0" smtClean="0">
                          <a:latin typeface="Arial Narrow" panose="020B0606020202030204" pitchFamily="34" charset="0"/>
                        </a:rPr>
                        <a:t> Teleorientación + Consejería en Lactancia materna exclusiva </a:t>
                      </a:r>
                      <a:r>
                        <a:rPr lang="es-ES" sz="800" dirty="0" err="1" smtClean="0">
                          <a:latin typeface="Arial Narrow" panose="020B0606020202030204" pitchFamily="34" charset="0"/>
                        </a:rPr>
                        <a:t>ó</a:t>
                      </a:r>
                      <a:r>
                        <a:rPr lang="es-ES" sz="800" dirty="0" smtClean="0">
                          <a:latin typeface="Arial Narrow" panose="020B0606020202030204" pitchFamily="34" charset="0"/>
                        </a:rPr>
                        <a:t> Consejería en corte y cuidado del cordón umbilical </a:t>
                      </a:r>
                      <a:r>
                        <a:rPr lang="es-ES" sz="800" dirty="0" err="1" smtClean="0">
                          <a:latin typeface="Arial Narrow" panose="020B0606020202030204" pitchFamily="34" charset="0"/>
                        </a:rPr>
                        <a:t>ó</a:t>
                      </a:r>
                      <a:r>
                        <a:rPr lang="es-ES" sz="800" dirty="0" smtClean="0">
                          <a:latin typeface="Arial Narrow" panose="020B0606020202030204" pitchFamily="34" charset="0"/>
                        </a:rPr>
                        <a:t> Consejería de identificación de signos de alarma </a:t>
                      </a:r>
                      <a:r>
                        <a:rPr lang="es-ES" sz="800" dirty="0" err="1" smtClean="0">
                          <a:latin typeface="Arial Narrow" panose="020B0606020202030204" pitchFamily="34" charset="0"/>
                        </a:rPr>
                        <a:t>ó</a:t>
                      </a:r>
                      <a:r>
                        <a:rPr lang="es-ES" sz="800" dirty="0" smtClean="0">
                          <a:latin typeface="Arial Narrow" panose="020B0606020202030204" pitchFamily="34" charset="0"/>
                        </a:rPr>
                        <a:t> Consejería en higiene del recién nacido y cuidado en el hogar. </a:t>
                      </a:r>
                      <a:r>
                        <a:rPr lang="es-ES" sz="800" dirty="0" err="1" smtClean="0">
                          <a:latin typeface="Arial Narrow" panose="020B0606020202030204" pitchFamily="34" charset="0"/>
                        </a:rPr>
                        <a:t>Ó</a:t>
                      </a:r>
                      <a:r>
                        <a:rPr lang="es-ES" sz="800" dirty="0" smtClean="0">
                          <a:latin typeface="Arial Narrow" panose="020B0606020202030204" pitchFamily="34" charset="0"/>
                        </a:rPr>
                        <a:t> 01 Visita familiar Integral + Consejería en pautas de crianza y buen trato.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5" marR="3345" marT="33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permite identificar oportunamente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recién 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nacidos con adecuada pautas de crianza y buen trato para tener un  estado  completo bienestar físico, mental y social</a:t>
                      </a:r>
                    </a:p>
                  </a:txBody>
                  <a:tcPr marL="3345" marR="3345" marT="33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Correctivo</a:t>
                      </a:r>
                    </a:p>
                  </a:txBody>
                  <a:tcPr marL="3345" marR="3345" marT="33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.-Monitorización 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  Personal Responsable  en visitas domiciliarias (codificación en el HIS MINSA).                 </a:t>
                      </a:r>
                    </a:p>
                  </a:txBody>
                  <a:tcPr marL="3345" marR="3345" marT="33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30/11/2023</a:t>
                      </a:r>
                      <a:r>
                        <a:rPr lang="es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s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5" marR="3345" marT="33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RED.</a:t>
                      </a:r>
                      <a:b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EE.SS.</a:t>
                      </a:r>
                      <a:b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5" marR="3345" marT="33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OGSyAIS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b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-RESP. PROMSA</a:t>
                      </a:r>
                      <a:b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-RESP.  COMPONENTE NEONATAL. </a:t>
                      </a:r>
                      <a:b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-CURSO DE VIDA NIÑO.- </a:t>
                      </a:r>
                      <a:b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5" marR="3345" marT="33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2129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Cobertura baja en la actividad  TAMIZAJE NEONATAL METABÓLICO: toma de muestra hasta los 6 días de nacido del Paquete básico de atención integral del RN.</a:t>
                      </a:r>
                      <a:b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5" marR="3345" marT="33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permite identificar oportunamente  o detectar niveles anormales en  HIPOTIROIDISMO CONGÉNITO, HIPERPLASIA SUPRARRENAL CONGÉNITA, FENILCETONURIA, FIBROSIS QUÍSTICA en </a:t>
                      </a:r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recien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nacidos.</a:t>
                      </a:r>
                    </a:p>
                  </a:txBody>
                  <a:tcPr marL="3345" marR="3345" marT="33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Correctivo</a:t>
                      </a:r>
                    </a:p>
                  </a:txBody>
                  <a:tcPr marL="3345" marR="3345" marT="33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es-ES" sz="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.-</a:t>
                      </a:r>
                      <a:r>
                        <a:rPr lang="es-ES" altLang="es-PE" sz="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Seguimiento al  profesional de enfermería de los EE.SS. De categoría I-3 en la toma de muestra</a:t>
                      </a:r>
                      <a:r>
                        <a:rPr lang="es-ES" sz="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.                            </a:t>
                      </a:r>
                      <a:r>
                        <a:rPr lang="es-E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s-E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2.- </a:t>
                      </a:r>
                      <a:r>
                        <a:rPr lang="es-ES" altLang="es-PE" sz="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Se aperturó 13 unidades de toma de muestra de tamizaje neonatal metabólico en los centros de salud I-3, para disminuir la brecha. (garantizar</a:t>
                      </a:r>
                      <a:r>
                        <a:rPr lang="es-ES" altLang="es-PE" sz="8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la sostenibilidad</a:t>
                      </a:r>
                      <a:r>
                        <a:rPr lang="es-ES" altLang="es-PE" sz="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)</a:t>
                      </a:r>
                      <a:endParaRPr lang="" altLang="es-PE" sz="8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5" marR="3345" marT="33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30/11/2023</a:t>
                      </a:r>
                      <a:r>
                        <a:rPr lang="es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s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br>
                        <a:rPr lang="es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b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5" marR="3345" marT="33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RED.</a:t>
                      </a:r>
                      <a:b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EE.SS.</a:t>
                      </a:r>
                      <a:b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5" marR="3345" marT="33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OGSyAIS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b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-RESP. PROMSA</a:t>
                      </a:r>
                      <a:b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-RESP.  COMPONENTE NEONATAL. </a:t>
                      </a:r>
                      <a:b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-CURSO DE VIDA NIÑO.- </a:t>
                      </a:r>
                      <a:b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45" marR="3345" marT="33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219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9636631"/>
              </p:ext>
            </p:extLst>
          </p:nvPr>
        </p:nvGraphicFramePr>
        <p:xfrm>
          <a:off x="179513" y="260649"/>
          <a:ext cx="8784976" cy="4902827"/>
        </p:xfrm>
        <a:graphic>
          <a:graphicData uri="http://schemas.openxmlformats.org/drawingml/2006/table">
            <a:tbl>
              <a:tblPr/>
              <a:tblGrid>
                <a:gridCol w="426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1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21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61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18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06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92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1667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3924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88031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P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MATRIZ DE ACUERDOS Y COMPROMISOS  DE INDICADORES SANITARIOS O GESTIÓN 2023</a:t>
                      </a:r>
                    </a:p>
                  </a:txBody>
                  <a:tcPr marL="7196" marR="7196" marT="71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7210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N°</a:t>
                      </a:r>
                    </a:p>
                  </a:txBody>
                  <a:tcPr marL="7196" marR="7196" marT="7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INDICADOR SANITARIO O GESTION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PROBLEMA IDENTIFICADO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RIESGO POR INCUMPLIMIENTO DEL INDICADOR 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TIPO DE RIESGO : </a:t>
                      </a:r>
                      <a:br>
                        <a:rPr lang="es-P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P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- CORRECTIVO.</a:t>
                      </a:r>
                      <a:br>
                        <a:rPr lang="es-P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P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- PREVENTIVO  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PROPUESTA DE SOLUCION 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FECHA DE ENTREGA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NIVEL DE RESPONSABILIDAD:</a:t>
                      </a:r>
                      <a:br>
                        <a:rPr lang="es-PE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PE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- DIRESA.</a:t>
                      </a:r>
                      <a:br>
                        <a:rPr lang="es-PE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PE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- RED.</a:t>
                      </a:r>
                      <a:br>
                        <a:rPr lang="es-PE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PE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- EESS.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OFICINA/DIRECCION RESPONSABLE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596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96" marR="7196" marT="71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PE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ETAPA DE VIDA NIÑO 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7168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PORCENTAJE DE NIÑOS(AS) MENORES DE 1 AÑO CON PAQUETE INTEGRAL DE SALUD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Cobertura baja en la actividad 02 VISITAS FAMILIAR INTEGRAL </a:t>
                      </a:r>
                      <a:r>
                        <a:rPr lang="es-PE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Ó</a:t>
                      </a:r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TELEORIENTACIÓN + CONSEJERÍA INTEGRAL </a:t>
                      </a:r>
                      <a:r>
                        <a:rPr lang="es-PE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Ó</a:t>
                      </a:r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TRATAMIENTO DE HIERO </a:t>
                      </a:r>
                      <a:r>
                        <a:rPr lang="es-PE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Ó</a:t>
                      </a:r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CONSEJERÍA EN PAUTAS DE CRIANZA Y BUEN TRATO del Paquete </a:t>
                      </a:r>
                      <a:r>
                        <a:rPr lang="es-P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básico </a:t>
                      </a:r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de </a:t>
                      </a:r>
                      <a:r>
                        <a:rPr lang="es-P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atención </a:t>
                      </a:r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niños menores de 1 año.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es-ES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 No permite identificar aquellos factores de riesgo de la familia</a:t>
                      </a:r>
                      <a:r>
                        <a:rPr lang="es-ES" sz="9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ni fortalecer la adopción de practicas adecuadas de nutrición y salud en el marco de la atención integral,</a:t>
                      </a:r>
                      <a:endParaRPr lang="" altLang="es-PE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Correctivo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 typeface="Wingdings" pitchFamily="2" charset="2"/>
                        <a:buNone/>
                      </a:pPr>
                      <a:r>
                        <a:rPr lang="es-PE" altLang="es-PE" sz="9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Realizar asistencia técnica continua y monitorización </a:t>
                      </a:r>
                      <a:r>
                        <a:rPr lang="" altLang="es-PE" sz="9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al personal de salud referente a la actividad de visitas domiciliarias y consejeria integral( codificacion en el HIS MINSA).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CONTINUO</a:t>
                      </a:r>
                    </a:p>
                    <a:p>
                      <a:pPr algn="ctr" fontAlgn="ctr"/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/>
                      </a:r>
                      <a:b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RED.</a:t>
                      </a:r>
                      <a:b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EESS.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Resp</a:t>
                      </a:r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. PROMSA y CURSO DE VIDA NIÑO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9822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PORCENTAJE </a:t>
                      </a:r>
                      <a:r>
                        <a:rPr lang="es-PE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DE NIÑOS(AS) MENORES DE 1 AÑO CON PAQUETE INTEGRAL DE SALUD</a:t>
                      </a:r>
                    </a:p>
                  </a:txBody>
                  <a:tcPr marL="7196" marR="7196" marT="71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Cobertura baja en la actividad 01 ESTUDIO PARASITOLÓGICO  </a:t>
                      </a:r>
                      <a:r>
                        <a:rPr lang="es-PE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ó</a:t>
                      </a:r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TEST DE GRAHAM del Paquete </a:t>
                      </a:r>
                      <a:r>
                        <a:rPr lang="es-P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básico </a:t>
                      </a:r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de </a:t>
                      </a:r>
                      <a:r>
                        <a:rPr lang="es-P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atención </a:t>
                      </a:r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niños menores de 1 año.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No permite identificar oportunamente la parasitosis intestinal que es causante de la </a:t>
                      </a:r>
                      <a:r>
                        <a:rPr lang="es-P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malnutrición </a:t>
                      </a:r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de los niños y las niñas durante los </a:t>
                      </a:r>
                      <a:r>
                        <a:rPr lang="es-P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primeros </a:t>
                      </a:r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años de vida, limitando su posibilidad para desarrollarse, crecer y aprender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Correctivo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P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Continuar</a:t>
                      </a:r>
                      <a:r>
                        <a:rPr lang="es-PE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r</a:t>
                      </a:r>
                      <a:r>
                        <a:rPr lang="es-P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ealizando </a:t>
                      </a:r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el cierre de brechas mediante la </a:t>
                      </a:r>
                      <a:r>
                        <a:rPr lang="es-P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identificación </a:t>
                      </a:r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y </a:t>
                      </a:r>
                      <a:r>
                        <a:rPr lang="es-P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focalización </a:t>
                      </a:r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de los niños que durante el año de edad no se realizaron el descarte de parasitosis, priorizando los EESS en alto riesgo.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CONTINUO</a:t>
                      </a:r>
                      <a:endParaRPr lang="es-PE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RED.</a:t>
                      </a:r>
                      <a:b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EESS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Resp</a:t>
                      </a:r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.  CURSO DE VIDA NIÑO Y LABORATORIO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72008" y="5553264"/>
            <a:ext cx="47880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Fuente</a:t>
            </a:r>
            <a:r>
              <a:rPr lang="es-MX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: Padrón Nominal : 2019, 2022 Y 30/09/2023, U.E. 406 Red de Salud Huancavelica</a:t>
            </a:r>
            <a:endParaRPr lang="es-PE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65137" y="5799485"/>
            <a:ext cx="881519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1400" b="1" dirty="0" smtClean="0">
                <a:latin typeface="Arial Narrow" panose="020B0606020202030204" pitchFamily="34" charset="0"/>
              </a:rPr>
              <a:t>ANÁLISIS</a:t>
            </a:r>
            <a:r>
              <a:rPr lang="es-PE" sz="1400" b="1" dirty="0">
                <a:latin typeface="Arial Narrow" panose="020B0606020202030204" pitchFamily="34" charset="0"/>
              </a:rPr>
              <a:t>: </a:t>
            </a:r>
            <a:r>
              <a:rPr lang="es-PE" sz="1400" dirty="0">
                <a:latin typeface="Arial Narrow" panose="020B0606020202030204" pitchFamily="34" charset="0"/>
              </a:rPr>
              <a:t>Para el </a:t>
            </a:r>
            <a:r>
              <a:rPr lang="es-PE" sz="1400" dirty="0" smtClean="0">
                <a:latin typeface="Arial Narrow" panose="020B0606020202030204" pitchFamily="34" charset="0"/>
              </a:rPr>
              <a:t>tercer trimestre </a:t>
            </a:r>
            <a:r>
              <a:rPr lang="es-PE" sz="1400" dirty="0">
                <a:latin typeface="Arial Narrow" panose="020B0606020202030204" pitchFamily="34" charset="0"/>
              </a:rPr>
              <a:t>2023 se tiene un avance de </a:t>
            </a:r>
            <a:r>
              <a:rPr lang="es-PE" sz="1400" dirty="0" smtClean="0">
                <a:latin typeface="Arial Narrow" panose="020B0606020202030204" pitchFamily="34" charset="0"/>
              </a:rPr>
              <a:t>81.4 </a:t>
            </a:r>
            <a:r>
              <a:rPr lang="es-PE" sz="1400" dirty="0">
                <a:latin typeface="Arial Narrow" panose="020B0606020202030204" pitchFamily="34" charset="0"/>
              </a:rPr>
              <a:t>% a comparación de los años 2019 y 2022 con </a:t>
            </a:r>
            <a:r>
              <a:rPr lang="es-PE" sz="1400" dirty="0" smtClean="0">
                <a:latin typeface="Arial Narrow" panose="020B0606020202030204" pitchFamily="34" charset="0"/>
              </a:rPr>
              <a:t>un avance de 62.74 % y 51.17%. </a:t>
            </a:r>
            <a:r>
              <a:rPr lang="es-PE" sz="1400" dirty="0">
                <a:latin typeface="Arial Narrow" panose="020B0606020202030204" pitchFamily="34" charset="0"/>
              </a:rPr>
              <a:t>La Microred de Moya tiene un mejor rendimiento con un </a:t>
            </a:r>
            <a:r>
              <a:rPr lang="es-PE" sz="1400" dirty="0" smtClean="0">
                <a:latin typeface="Arial Narrow" panose="020B0606020202030204" pitchFamily="34" charset="0"/>
              </a:rPr>
              <a:t>86.0% </a:t>
            </a:r>
            <a:r>
              <a:rPr lang="es-PE" sz="1400" dirty="0">
                <a:latin typeface="Arial Narrow" panose="020B0606020202030204" pitchFamily="34" charset="0"/>
              </a:rPr>
              <a:t>a nivel de la Red Huancavelica</a:t>
            </a:r>
            <a:endParaRPr lang="es-PE" sz="1400" dirty="0"/>
          </a:p>
          <a:p>
            <a:pPr algn="just"/>
            <a:r>
              <a:rPr lang="es-PE" sz="1400" dirty="0" smtClean="0"/>
              <a:t>.</a:t>
            </a:r>
            <a:endParaRPr lang="es-PE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/>
          </p:nvPr>
        </p:nvGraphicFramePr>
        <p:xfrm>
          <a:off x="72019" y="4160318"/>
          <a:ext cx="8947540" cy="1392947"/>
        </p:xfrm>
        <a:graphic>
          <a:graphicData uri="http://schemas.openxmlformats.org/drawingml/2006/table">
            <a:tbl>
              <a:tblPr/>
              <a:tblGrid>
                <a:gridCol w="700333">
                  <a:extLst>
                    <a:ext uri="{9D8B030D-6E8A-4147-A177-3AD203B41FA5}">
                      <a16:colId xmlns:a16="http://schemas.microsoft.com/office/drawing/2014/main" val="1633177653"/>
                    </a:ext>
                  </a:extLst>
                </a:gridCol>
                <a:gridCol w="384139">
                  <a:extLst>
                    <a:ext uri="{9D8B030D-6E8A-4147-A177-3AD203B41FA5}">
                      <a16:colId xmlns:a16="http://schemas.microsoft.com/office/drawing/2014/main" val="3200550952"/>
                    </a:ext>
                  </a:extLst>
                </a:gridCol>
                <a:gridCol w="360618">
                  <a:extLst>
                    <a:ext uri="{9D8B030D-6E8A-4147-A177-3AD203B41FA5}">
                      <a16:colId xmlns:a16="http://schemas.microsoft.com/office/drawing/2014/main" val="2079887262"/>
                    </a:ext>
                  </a:extLst>
                </a:gridCol>
                <a:gridCol w="329260">
                  <a:extLst>
                    <a:ext uri="{9D8B030D-6E8A-4147-A177-3AD203B41FA5}">
                      <a16:colId xmlns:a16="http://schemas.microsoft.com/office/drawing/2014/main" val="2230004167"/>
                    </a:ext>
                  </a:extLst>
                </a:gridCol>
                <a:gridCol w="297903">
                  <a:extLst>
                    <a:ext uri="{9D8B030D-6E8A-4147-A177-3AD203B41FA5}">
                      <a16:colId xmlns:a16="http://schemas.microsoft.com/office/drawing/2014/main" val="1633994734"/>
                    </a:ext>
                  </a:extLst>
                </a:gridCol>
                <a:gridCol w="297903">
                  <a:extLst>
                    <a:ext uri="{9D8B030D-6E8A-4147-A177-3AD203B41FA5}">
                      <a16:colId xmlns:a16="http://schemas.microsoft.com/office/drawing/2014/main" val="3485497003"/>
                    </a:ext>
                  </a:extLst>
                </a:gridCol>
                <a:gridCol w="297903">
                  <a:extLst>
                    <a:ext uri="{9D8B030D-6E8A-4147-A177-3AD203B41FA5}">
                      <a16:colId xmlns:a16="http://schemas.microsoft.com/office/drawing/2014/main" val="2267144130"/>
                    </a:ext>
                  </a:extLst>
                </a:gridCol>
                <a:gridCol w="297903">
                  <a:extLst>
                    <a:ext uri="{9D8B030D-6E8A-4147-A177-3AD203B41FA5}">
                      <a16:colId xmlns:a16="http://schemas.microsoft.com/office/drawing/2014/main" val="569993225"/>
                    </a:ext>
                  </a:extLst>
                </a:gridCol>
                <a:gridCol w="297903">
                  <a:extLst>
                    <a:ext uri="{9D8B030D-6E8A-4147-A177-3AD203B41FA5}">
                      <a16:colId xmlns:a16="http://schemas.microsoft.com/office/drawing/2014/main" val="4009226052"/>
                    </a:ext>
                  </a:extLst>
                </a:gridCol>
                <a:gridCol w="297903">
                  <a:extLst>
                    <a:ext uri="{9D8B030D-6E8A-4147-A177-3AD203B41FA5}">
                      <a16:colId xmlns:a16="http://schemas.microsoft.com/office/drawing/2014/main" val="473058031"/>
                    </a:ext>
                  </a:extLst>
                </a:gridCol>
                <a:gridCol w="297903">
                  <a:extLst>
                    <a:ext uri="{9D8B030D-6E8A-4147-A177-3AD203B41FA5}">
                      <a16:colId xmlns:a16="http://schemas.microsoft.com/office/drawing/2014/main" val="1908683481"/>
                    </a:ext>
                  </a:extLst>
                </a:gridCol>
                <a:gridCol w="297903">
                  <a:extLst>
                    <a:ext uri="{9D8B030D-6E8A-4147-A177-3AD203B41FA5}">
                      <a16:colId xmlns:a16="http://schemas.microsoft.com/office/drawing/2014/main" val="3954730526"/>
                    </a:ext>
                  </a:extLst>
                </a:gridCol>
                <a:gridCol w="321421">
                  <a:extLst>
                    <a:ext uri="{9D8B030D-6E8A-4147-A177-3AD203B41FA5}">
                      <a16:colId xmlns:a16="http://schemas.microsoft.com/office/drawing/2014/main" val="1963352602"/>
                    </a:ext>
                  </a:extLst>
                </a:gridCol>
                <a:gridCol w="297903">
                  <a:extLst>
                    <a:ext uri="{9D8B030D-6E8A-4147-A177-3AD203B41FA5}">
                      <a16:colId xmlns:a16="http://schemas.microsoft.com/office/drawing/2014/main" val="574683146"/>
                    </a:ext>
                  </a:extLst>
                </a:gridCol>
                <a:gridCol w="297903">
                  <a:extLst>
                    <a:ext uri="{9D8B030D-6E8A-4147-A177-3AD203B41FA5}">
                      <a16:colId xmlns:a16="http://schemas.microsoft.com/office/drawing/2014/main" val="1692828582"/>
                    </a:ext>
                  </a:extLst>
                </a:gridCol>
                <a:gridCol w="297903">
                  <a:extLst>
                    <a:ext uri="{9D8B030D-6E8A-4147-A177-3AD203B41FA5}">
                      <a16:colId xmlns:a16="http://schemas.microsoft.com/office/drawing/2014/main" val="828269104"/>
                    </a:ext>
                  </a:extLst>
                </a:gridCol>
                <a:gridCol w="297903">
                  <a:extLst>
                    <a:ext uri="{9D8B030D-6E8A-4147-A177-3AD203B41FA5}">
                      <a16:colId xmlns:a16="http://schemas.microsoft.com/office/drawing/2014/main" val="278749145"/>
                    </a:ext>
                  </a:extLst>
                </a:gridCol>
                <a:gridCol w="297903">
                  <a:extLst>
                    <a:ext uri="{9D8B030D-6E8A-4147-A177-3AD203B41FA5}">
                      <a16:colId xmlns:a16="http://schemas.microsoft.com/office/drawing/2014/main" val="572877950"/>
                    </a:ext>
                  </a:extLst>
                </a:gridCol>
                <a:gridCol w="297903">
                  <a:extLst>
                    <a:ext uri="{9D8B030D-6E8A-4147-A177-3AD203B41FA5}">
                      <a16:colId xmlns:a16="http://schemas.microsoft.com/office/drawing/2014/main" val="2525607076"/>
                    </a:ext>
                  </a:extLst>
                </a:gridCol>
                <a:gridCol w="297903">
                  <a:extLst>
                    <a:ext uri="{9D8B030D-6E8A-4147-A177-3AD203B41FA5}">
                      <a16:colId xmlns:a16="http://schemas.microsoft.com/office/drawing/2014/main" val="4060075728"/>
                    </a:ext>
                  </a:extLst>
                </a:gridCol>
                <a:gridCol w="297903">
                  <a:extLst>
                    <a:ext uri="{9D8B030D-6E8A-4147-A177-3AD203B41FA5}">
                      <a16:colId xmlns:a16="http://schemas.microsoft.com/office/drawing/2014/main" val="4140003260"/>
                    </a:ext>
                  </a:extLst>
                </a:gridCol>
                <a:gridCol w="297903">
                  <a:extLst>
                    <a:ext uri="{9D8B030D-6E8A-4147-A177-3AD203B41FA5}">
                      <a16:colId xmlns:a16="http://schemas.microsoft.com/office/drawing/2014/main" val="4183062137"/>
                    </a:ext>
                  </a:extLst>
                </a:gridCol>
                <a:gridCol w="297903">
                  <a:extLst>
                    <a:ext uri="{9D8B030D-6E8A-4147-A177-3AD203B41FA5}">
                      <a16:colId xmlns:a16="http://schemas.microsoft.com/office/drawing/2014/main" val="814070632"/>
                    </a:ext>
                  </a:extLst>
                </a:gridCol>
                <a:gridCol w="297903">
                  <a:extLst>
                    <a:ext uri="{9D8B030D-6E8A-4147-A177-3AD203B41FA5}">
                      <a16:colId xmlns:a16="http://schemas.microsoft.com/office/drawing/2014/main" val="3614729788"/>
                    </a:ext>
                  </a:extLst>
                </a:gridCol>
                <a:gridCol w="297903">
                  <a:extLst>
                    <a:ext uri="{9D8B030D-6E8A-4147-A177-3AD203B41FA5}">
                      <a16:colId xmlns:a16="http://schemas.microsoft.com/office/drawing/2014/main" val="4215136009"/>
                    </a:ext>
                  </a:extLst>
                </a:gridCol>
                <a:gridCol w="297903">
                  <a:extLst>
                    <a:ext uri="{9D8B030D-6E8A-4147-A177-3AD203B41FA5}">
                      <a16:colId xmlns:a16="http://schemas.microsoft.com/office/drawing/2014/main" val="2872122478"/>
                    </a:ext>
                  </a:extLst>
                </a:gridCol>
                <a:gridCol w="297903">
                  <a:extLst>
                    <a:ext uri="{9D8B030D-6E8A-4147-A177-3AD203B41FA5}">
                      <a16:colId xmlns:a16="http://schemas.microsoft.com/office/drawing/2014/main" val="4141422158"/>
                    </a:ext>
                  </a:extLst>
                </a:gridCol>
                <a:gridCol w="297903">
                  <a:extLst>
                    <a:ext uri="{9D8B030D-6E8A-4147-A177-3AD203B41FA5}">
                      <a16:colId xmlns:a16="http://schemas.microsoft.com/office/drawing/2014/main" val="281509559"/>
                    </a:ext>
                  </a:extLst>
                </a:gridCol>
              </a:tblGrid>
              <a:tr h="26705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DESCRIPCION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PE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 HVCA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PE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ACORIA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PE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ASCENSIÓN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PE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AYACCOCHA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PE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HUANDO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PE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IZCUCHACA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PE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MOYA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PE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SANTA ANA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PE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YAULI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215415"/>
                  </a:ext>
                </a:extLst>
              </a:tr>
              <a:tr h="267059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9741911"/>
                  </a:ext>
                </a:extLst>
              </a:tr>
              <a:tr h="324711">
                <a:tc>
                  <a:txBody>
                    <a:bodyPr/>
                    <a:lstStyle/>
                    <a:p>
                      <a:pPr algn="ctr" fontAlgn="b"/>
                      <a:r>
                        <a:rPr lang="es-PE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COBERTURA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62.74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51.17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81.44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14.19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24.43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70.02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25.96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49.18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82.76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13.50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23.66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68.32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89.74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25.22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76.09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49.39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37.33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71.97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42.79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49.33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85.98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87.08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77.03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85.57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80.43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45.36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85.54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3261649"/>
                  </a:ext>
                </a:extLst>
              </a:tr>
              <a:tr h="267059">
                <a:tc>
                  <a:txBody>
                    <a:bodyPr/>
                    <a:lstStyle/>
                    <a:p>
                      <a:pPr algn="ctr" fontAlgn="b"/>
                      <a:r>
                        <a:rPr lang="es-PE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10978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11168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10640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902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839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814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1537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1639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1618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526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558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524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702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678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665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901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849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519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3328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3383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3188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2652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2652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2490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538431"/>
                  </a:ext>
                </a:extLst>
              </a:tr>
              <a:tr h="267059">
                <a:tc>
                  <a:txBody>
                    <a:bodyPr/>
                    <a:lstStyle/>
                    <a:p>
                      <a:pPr algn="ctr" fontAlgn="b"/>
                      <a:r>
                        <a:rPr lang="es-PE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EJEC</a:t>
                      </a:r>
                    </a:p>
                  </a:txBody>
                  <a:tcPr marL="6807" marR="6807" marT="68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6888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5715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8665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570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399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806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1339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358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630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506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445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336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611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423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2898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2606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2728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2133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1203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2130</a:t>
                      </a:r>
                    </a:p>
                  </a:txBody>
                  <a:tcPr marL="6807" marR="6807" marT="68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43589"/>
                  </a:ext>
                </a:extLst>
              </a:tr>
            </a:tbl>
          </a:graphicData>
        </a:graphic>
      </p:graphicFrame>
      <p:graphicFrame>
        <p:nvGraphicFramePr>
          <p:cNvPr id="8" name="1 Gráfico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23791" y="13060"/>
          <a:ext cx="8947551" cy="40621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Rectángulo redondeado 12">
            <a:extLst>
              <a:ext uri="{FF2B5EF4-FFF2-40B4-BE49-F238E27FC236}">
                <a16:creationId xmlns:a16="http://schemas.microsoft.com/office/drawing/2014/main" id="{00000000-0008-0000-0000-00000B000000}"/>
              </a:ext>
            </a:extLst>
          </p:cNvPr>
          <p:cNvSpPr/>
          <p:nvPr/>
        </p:nvSpPr>
        <p:spPr>
          <a:xfrm>
            <a:off x="35745" y="98202"/>
            <a:ext cx="1511919" cy="738510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 HVCA:</a:t>
            </a:r>
          </a:p>
          <a:p>
            <a:pPr algn="l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EJECUTADO: </a:t>
            </a:r>
            <a:r>
              <a:rPr lang="en-US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8665</a:t>
            </a: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META: </a:t>
            </a:r>
            <a:r>
              <a:rPr lang="en-US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10640</a:t>
            </a: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COBERTURA: </a:t>
            </a:r>
            <a:r>
              <a:rPr lang="en-US" sz="1200" b="1" dirty="0" smtClean="0">
                <a:solidFill>
                  <a:srgbClr val="255E9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81.4%</a:t>
            </a:r>
            <a:endParaRPr lang="en-US" sz="1200" b="1" dirty="0">
              <a:solidFill>
                <a:srgbClr val="255E9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7627724" y="98202"/>
            <a:ext cx="1282496" cy="43088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PE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META:   </a:t>
            </a:r>
            <a:r>
              <a:rPr lang="es-PE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70.0%  </a:t>
            </a:r>
            <a:r>
              <a:rPr lang="es-PE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LOGRO:   </a:t>
            </a:r>
            <a:r>
              <a:rPr lang="es-PE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81.4% </a:t>
            </a:r>
            <a:endParaRPr lang="es-PE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789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/>
          </p:nvPr>
        </p:nvGraphicFramePr>
        <p:xfrm>
          <a:off x="539552" y="476672"/>
          <a:ext cx="8136904" cy="3312368"/>
        </p:xfrm>
        <a:graphic>
          <a:graphicData uri="http://schemas.openxmlformats.org/drawingml/2006/table">
            <a:tbl>
              <a:tblPr/>
              <a:tblGrid>
                <a:gridCol w="197984">
                  <a:extLst>
                    <a:ext uri="{9D8B030D-6E8A-4147-A177-3AD203B41FA5}">
                      <a16:colId xmlns:a16="http://schemas.microsoft.com/office/drawing/2014/main" val="1271993968"/>
                    </a:ext>
                  </a:extLst>
                </a:gridCol>
                <a:gridCol w="960590">
                  <a:extLst>
                    <a:ext uri="{9D8B030D-6E8A-4147-A177-3AD203B41FA5}">
                      <a16:colId xmlns:a16="http://schemas.microsoft.com/office/drawing/2014/main" val="258310000"/>
                    </a:ext>
                  </a:extLst>
                </a:gridCol>
                <a:gridCol w="1476326">
                  <a:extLst>
                    <a:ext uri="{9D8B030D-6E8A-4147-A177-3AD203B41FA5}">
                      <a16:colId xmlns:a16="http://schemas.microsoft.com/office/drawing/2014/main" val="4021667456"/>
                    </a:ext>
                  </a:extLst>
                </a:gridCol>
                <a:gridCol w="1095023">
                  <a:extLst>
                    <a:ext uri="{9D8B030D-6E8A-4147-A177-3AD203B41FA5}">
                      <a16:colId xmlns:a16="http://schemas.microsoft.com/office/drawing/2014/main" val="3208686276"/>
                    </a:ext>
                  </a:extLst>
                </a:gridCol>
                <a:gridCol w="931259">
                  <a:extLst>
                    <a:ext uri="{9D8B030D-6E8A-4147-A177-3AD203B41FA5}">
                      <a16:colId xmlns:a16="http://schemas.microsoft.com/office/drawing/2014/main" val="1567113935"/>
                    </a:ext>
                  </a:extLst>
                </a:gridCol>
                <a:gridCol w="967923">
                  <a:extLst>
                    <a:ext uri="{9D8B030D-6E8A-4147-A177-3AD203B41FA5}">
                      <a16:colId xmlns:a16="http://schemas.microsoft.com/office/drawing/2014/main" val="3797150607"/>
                    </a:ext>
                  </a:extLst>
                </a:gridCol>
                <a:gridCol w="872597">
                  <a:extLst>
                    <a:ext uri="{9D8B030D-6E8A-4147-A177-3AD203B41FA5}">
                      <a16:colId xmlns:a16="http://schemas.microsoft.com/office/drawing/2014/main" val="3236889507"/>
                    </a:ext>
                  </a:extLst>
                </a:gridCol>
                <a:gridCol w="1048582">
                  <a:extLst>
                    <a:ext uri="{9D8B030D-6E8A-4147-A177-3AD203B41FA5}">
                      <a16:colId xmlns:a16="http://schemas.microsoft.com/office/drawing/2014/main" val="3244146952"/>
                    </a:ext>
                  </a:extLst>
                </a:gridCol>
                <a:gridCol w="586620">
                  <a:extLst>
                    <a:ext uri="{9D8B030D-6E8A-4147-A177-3AD203B41FA5}">
                      <a16:colId xmlns:a16="http://schemas.microsoft.com/office/drawing/2014/main" val="2625242488"/>
                    </a:ext>
                  </a:extLst>
                </a:gridCol>
              </a:tblGrid>
              <a:tr h="274723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MATRIZ DE ACUERDOS Y COMPROMISOS  DE INDICADORES SANITARIOS O GESTIÓN 2023</a:t>
                      </a:r>
                    </a:p>
                  </a:txBody>
                  <a:tcPr marL="7118" marR="7118" marT="71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0170787"/>
                  </a:ext>
                </a:extLst>
              </a:tr>
              <a:tr h="853601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N°</a:t>
                      </a:r>
                    </a:p>
                  </a:txBody>
                  <a:tcPr marL="7118" marR="7118" marT="71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INDICADOR SANITARIO O GESTION</a:t>
                      </a:r>
                    </a:p>
                  </a:txBody>
                  <a:tcPr marL="7118" marR="7118" marT="7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PROBLEMA IDENTIFICADO</a:t>
                      </a:r>
                    </a:p>
                  </a:txBody>
                  <a:tcPr marL="7118" marR="7118" marT="7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RIESGO POR INCUMPLIMIENTO DEL INDICADOR </a:t>
                      </a:r>
                    </a:p>
                  </a:txBody>
                  <a:tcPr marL="7118" marR="7118" marT="7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TIPO DE RIESGO : </a:t>
                      </a:r>
                      <a:br>
                        <a:rPr lang="es-PE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PE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CORRECTIVO.</a:t>
                      </a:r>
                      <a:br>
                        <a:rPr lang="es-PE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PE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PREVENTIVO  </a:t>
                      </a:r>
                    </a:p>
                  </a:txBody>
                  <a:tcPr marL="7118" marR="7118" marT="7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PROPUESTA DE SOLUCION </a:t>
                      </a:r>
                    </a:p>
                  </a:txBody>
                  <a:tcPr marL="7118" marR="7118" marT="7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FECHA DE ENTREGA</a:t>
                      </a:r>
                    </a:p>
                  </a:txBody>
                  <a:tcPr marL="7118" marR="7118" marT="7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NIVEL DE RESPONSABILIDAD:</a:t>
                      </a:r>
                      <a:br>
                        <a:rPr lang="es-ES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ES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DIRESA.</a:t>
                      </a:r>
                      <a:br>
                        <a:rPr lang="es-ES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ES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RED.</a:t>
                      </a:r>
                      <a:br>
                        <a:rPr lang="es-ES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ES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EESS.</a:t>
                      </a:r>
                    </a:p>
                  </a:txBody>
                  <a:tcPr marL="7118" marR="7118" marT="7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OFICINA/DIRECCION RESPONSABLE</a:t>
                      </a:r>
                    </a:p>
                  </a:txBody>
                  <a:tcPr marL="7118" marR="7118" marT="7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3772975"/>
                  </a:ext>
                </a:extLst>
              </a:tr>
              <a:tr h="274723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8" marR="7118" marT="71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PADRON NOMINADO DE NIÑOS MENORES DE 6 AÑOS VISITADOS Y ENCONTRADOS </a:t>
                      </a:r>
                    </a:p>
                  </a:txBody>
                  <a:tcPr marL="7118" marR="7118" marT="7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6059510"/>
                  </a:ext>
                </a:extLst>
              </a:tr>
              <a:tr h="1909321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118" marR="7118" marT="71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FICHA N° 07: PORCENTAJE DE REGISTROS DEL PADRON NOMINADO DE NIÑOS MENORES DE 6 AÑOS VISITADOS Y ENCONTRADOS (CON DATOS ACTUALIZADOS Y CONSISTENTES).</a:t>
                      </a:r>
                    </a:p>
                  </a:txBody>
                  <a:tcPr marL="7118" marR="7118" marT="7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1.- constante cambio de responsable de padrón en los Gobiernos Locales y EE.SS.                               2.- constante migración del menor a otras regiones y dificultad en la  homologación del menor en la </a:t>
                      </a:r>
                      <a:r>
                        <a:rPr lang="es-E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región </a:t>
                      </a:r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donde vive actualmente.</a:t>
                      </a:r>
                    </a:p>
                  </a:txBody>
                  <a:tcPr marL="7118" marR="7118" marT="7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permite identificar la información sobre la población real  de niñas y niños.</a:t>
                      </a:r>
                    </a:p>
                  </a:txBody>
                  <a:tcPr marL="7118" marR="7118" marT="7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Correctivo</a:t>
                      </a:r>
                    </a:p>
                  </a:txBody>
                  <a:tcPr marL="7118" marR="7118" marT="7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1.-  permanencia de responsable </a:t>
                      </a:r>
                      <a:r>
                        <a:rPr lang="es-E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mínimo </a:t>
                      </a:r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año.                                         2.- coordinación para migración de niños no encontrados mediante DIRESA con otras regiones</a:t>
                      </a:r>
                    </a:p>
                  </a:txBody>
                  <a:tcPr marL="7118" marR="7118" marT="7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30/11/2023</a:t>
                      </a:r>
                      <a:b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P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18" marR="7118" marT="7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DIRESA.</a:t>
                      </a:r>
                      <a:b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RED.                                       EE.SS.                           GOBIERNO LOCAL.</a:t>
                      </a:r>
                    </a:p>
                  </a:txBody>
                  <a:tcPr marL="7118" marR="7118" marT="7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DIT- Resp. Padrón Nominal</a:t>
                      </a:r>
                    </a:p>
                  </a:txBody>
                  <a:tcPr marL="7118" marR="7118" marT="7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79302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3763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-9394" y="6021288"/>
            <a:ext cx="915339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b="1" dirty="0">
                <a:latin typeface="Arial Narrow" panose="020B0606020202030204" pitchFamily="34" charset="0"/>
              </a:rPr>
              <a:t>ANÁLISIS: </a:t>
            </a:r>
            <a:r>
              <a:rPr lang="es-PE" dirty="0">
                <a:latin typeface="Arial Narrow" panose="020B0606020202030204" pitchFamily="34" charset="0"/>
              </a:rPr>
              <a:t>Para el </a:t>
            </a:r>
            <a:r>
              <a:rPr lang="es-PE" dirty="0" smtClean="0">
                <a:latin typeface="Arial Narrow" panose="020B0606020202030204" pitchFamily="34" charset="0"/>
              </a:rPr>
              <a:t>tercer trimestre 2023 </a:t>
            </a:r>
            <a:r>
              <a:rPr lang="es-PE" dirty="0">
                <a:latin typeface="Arial Narrow" panose="020B0606020202030204" pitchFamily="34" charset="0"/>
              </a:rPr>
              <a:t>se tiene un avance de </a:t>
            </a:r>
            <a:r>
              <a:rPr lang="es-PE" dirty="0" smtClean="0">
                <a:latin typeface="Arial Narrow" panose="020B0606020202030204" pitchFamily="34" charset="0"/>
              </a:rPr>
              <a:t>34,9% </a:t>
            </a:r>
            <a:r>
              <a:rPr lang="es-PE" dirty="0">
                <a:latin typeface="Arial Narrow" panose="020B0606020202030204" pitchFamily="34" charset="0"/>
              </a:rPr>
              <a:t>a comparación de los años 2019, 2022 con 0% y </a:t>
            </a:r>
            <a:r>
              <a:rPr lang="es-PE" dirty="0" smtClean="0">
                <a:latin typeface="Arial Narrow" panose="020B0606020202030204" pitchFamily="34" charset="0"/>
              </a:rPr>
              <a:t>5,84% respectivamente. Todas las </a:t>
            </a:r>
            <a:r>
              <a:rPr lang="es-PE" dirty="0" err="1" smtClean="0">
                <a:latin typeface="Arial Narrow" panose="020B0606020202030204" pitchFamily="34" charset="0"/>
              </a:rPr>
              <a:t>Microredes</a:t>
            </a:r>
            <a:r>
              <a:rPr lang="es-PE" dirty="0" smtClean="0">
                <a:latin typeface="Arial Narrow" panose="020B0606020202030204" pitchFamily="34" charset="0"/>
              </a:rPr>
              <a:t> tienen </a:t>
            </a:r>
            <a:r>
              <a:rPr lang="es-PE" dirty="0">
                <a:latin typeface="Arial Narrow" panose="020B0606020202030204" pitchFamily="34" charset="0"/>
              </a:rPr>
              <a:t>un mejor rendimiento; mayor al </a:t>
            </a:r>
            <a:r>
              <a:rPr lang="es-PE" dirty="0" smtClean="0">
                <a:latin typeface="Arial Narrow" panose="020B0606020202030204" pitchFamily="34" charset="0"/>
              </a:rPr>
              <a:t>25% </a:t>
            </a:r>
            <a:r>
              <a:rPr lang="es-PE" dirty="0">
                <a:latin typeface="Arial Narrow" panose="020B0606020202030204" pitchFamily="34" charset="0"/>
              </a:rPr>
              <a:t>a nivel de la Red Huancavelica.</a:t>
            </a:r>
            <a:endParaRPr lang="es-PE" dirty="0"/>
          </a:p>
        </p:txBody>
      </p:sp>
      <p:graphicFrame>
        <p:nvGraphicFramePr>
          <p:cNvPr id="7" name="1 Gráfico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07504" y="21099"/>
          <a:ext cx="9036496" cy="4488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829800"/>
              </p:ext>
            </p:extLst>
          </p:nvPr>
        </p:nvGraphicFramePr>
        <p:xfrm>
          <a:off x="3234" y="4509121"/>
          <a:ext cx="9128137" cy="1382999"/>
        </p:xfrm>
        <a:graphic>
          <a:graphicData uri="http://schemas.openxmlformats.org/drawingml/2006/table">
            <a:tbl>
              <a:tblPr/>
              <a:tblGrid>
                <a:gridCol w="6115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33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49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17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28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01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601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3545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3545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3545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5599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5599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5599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1492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14921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14921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8613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8613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8613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66998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266998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266998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35459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35459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35459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66998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266998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266998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</a:tblGrid>
              <a:tr h="40762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DESCRIPCION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 HUANCAVELICA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ACORIA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ASCENSION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AYACCOCHA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HUANDO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IZCUCHACA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MOYA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SANTA ANA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YAULI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24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5897" marR="5897" marT="58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5897" marR="5897" marT="58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5897" marR="5897" marT="58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5897" marR="5897" marT="58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5897" marR="5897" marT="58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5897" marR="5897" marT="58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5897" marR="5897" marT="58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5897" marR="5897" marT="58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5897" marR="5897" marT="58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5897" marR="5897" marT="58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5897" marR="5897" marT="58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5897" marR="5897" marT="58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5897" marR="5897" marT="58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5897" marR="5897" marT="58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5897" marR="5897" marT="58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5897" marR="5897" marT="58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5897" marR="5897" marT="58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5897" marR="5897" marT="58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5897" marR="5897" marT="58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5897" marR="5897" marT="58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5897" marR="5897" marT="58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5897" marR="5897" marT="58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5897" marR="5897" marT="58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5897" marR="5897" marT="58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5897" marR="5897" marT="58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5897" marR="5897" marT="58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5897" marR="5897" marT="58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608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COBERTURA</a:t>
                      </a:r>
                    </a:p>
                  </a:txBody>
                  <a:tcPr marL="5897" marR="5897" marT="589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5,84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34,94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15,38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29,49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11,92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55,47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48,15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11,24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30,38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8,77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29,03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29,09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2,21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25,70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2,24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37,50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279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</a:t>
                      </a:r>
                    </a:p>
                  </a:txBody>
                  <a:tcPr marL="5897" marR="5897" marT="589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1319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1251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1076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385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317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290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312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24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EJEC</a:t>
                      </a:r>
                    </a:p>
                  </a:txBody>
                  <a:tcPr marL="5897" marR="5897" marT="589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376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897" marR="5897" marT="58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5897" marR="5897" marT="5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tángulo 5"/>
          <p:cNvSpPr/>
          <p:nvPr/>
        </p:nvSpPr>
        <p:spPr>
          <a:xfrm>
            <a:off x="-108520" y="5877719"/>
            <a:ext cx="5436096" cy="2616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 </a:t>
            </a:r>
            <a:r>
              <a:rPr lang="es-ES" sz="1050" b="1" dirty="0"/>
              <a:t>FUENTE: REPORT </a:t>
            </a:r>
            <a:r>
              <a:rPr lang="es-ES" sz="1050" b="1" dirty="0" smtClean="0"/>
              <a:t>HIS-DIRESA 2023/PADRON NOMINAL </a:t>
            </a:r>
            <a:r>
              <a:rPr lang="es-ES" sz="1050" b="1" dirty="0"/>
              <a:t>HVCA 2019, 2022, 2023</a:t>
            </a:r>
          </a:p>
        </p:txBody>
      </p:sp>
    </p:spTree>
    <p:extLst>
      <p:ext uri="{BB962C8B-B14F-4D97-AF65-F5344CB8AC3E}">
        <p14:creationId xmlns:p14="http://schemas.microsoft.com/office/powerpoint/2010/main" val="384265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20370" y="4595842"/>
            <a:ext cx="9121899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1400" b="1" dirty="0">
                <a:latin typeface="Arial Narrow" panose="020B0606020202030204" pitchFamily="34" charset="0"/>
              </a:rPr>
              <a:t>ANÁLISIS: 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es-ES" sz="1200" dirty="0">
                <a:latin typeface="Arial Narrow" panose="020B0606020202030204" pitchFamily="34" charset="0"/>
              </a:rPr>
              <a:t>Cobertura baja en las actividades Sesión demostrativa en </a:t>
            </a:r>
            <a:r>
              <a:rPr lang="es-ES" sz="1200" dirty="0" smtClean="0">
                <a:latin typeface="Arial Narrow" panose="020B0606020202030204" pitchFamily="34" charset="0"/>
              </a:rPr>
              <a:t>técnicas </a:t>
            </a:r>
            <a:r>
              <a:rPr lang="es-ES" sz="1200" dirty="0">
                <a:latin typeface="Arial Narrow" panose="020B0606020202030204" pitchFamily="34" charset="0"/>
              </a:rPr>
              <a:t>de </a:t>
            </a:r>
            <a:r>
              <a:rPr lang="es-ES" sz="1200" dirty="0" smtClean="0">
                <a:latin typeface="Arial Narrow" panose="020B0606020202030204" pitchFamily="34" charset="0"/>
              </a:rPr>
              <a:t>amamantamiento de  Visita </a:t>
            </a:r>
            <a:r>
              <a:rPr lang="es-ES" sz="1200" dirty="0">
                <a:latin typeface="Arial Narrow" panose="020B0606020202030204" pitchFamily="34" charset="0"/>
              </a:rPr>
              <a:t>Familiar Integral ó </a:t>
            </a:r>
            <a:r>
              <a:rPr lang="es-ES" sz="1200" dirty="0" smtClean="0">
                <a:latin typeface="Arial Narrow" panose="020B0606020202030204" pitchFamily="34" charset="0"/>
              </a:rPr>
              <a:t>Teleorientación </a:t>
            </a:r>
            <a:r>
              <a:rPr lang="es-ES" sz="1200" dirty="0">
                <a:latin typeface="Arial Narrow" panose="020B0606020202030204" pitchFamily="34" charset="0"/>
              </a:rPr>
              <a:t>+ </a:t>
            </a:r>
            <a:r>
              <a:rPr lang="es-ES" sz="1200" dirty="0" smtClean="0">
                <a:latin typeface="Arial Narrow" panose="020B0606020202030204" pitchFamily="34" charset="0"/>
              </a:rPr>
              <a:t>Consejería en </a:t>
            </a:r>
            <a:r>
              <a:rPr lang="es-ES" sz="1200" dirty="0">
                <a:latin typeface="Arial Narrow" panose="020B0606020202030204" pitchFamily="34" charset="0"/>
              </a:rPr>
              <a:t>Lactancia materna </a:t>
            </a:r>
            <a:r>
              <a:rPr lang="es-ES" sz="1200" dirty="0" smtClean="0">
                <a:latin typeface="Arial Narrow" panose="020B0606020202030204" pitchFamily="34" charset="0"/>
              </a:rPr>
              <a:t>exclusiva ó Consejería </a:t>
            </a:r>
            <a:r>
              <a:rPr lang="es-ES" sz="1200" dirty="0">
                <a:latin typeface="Arial Narrow" panose="020B0606020202030204" pitchFamily="34" charset="0"/>
              </a:rPr>
              <a:t>en corte y </a:t>
            </a:r>
            <a:r>
              <a:rPr lang="es-ES" sz="1200" dirty="0" smtClean="0">
                <a:latin typeface="Arial Narrow" panose="020B0606020202030204" pitchFamily="34" charset="0"/>
              </a:rPr>
              <a:t>cuidado </a:t>
            </a:r>
            <a:r>
              <a:rPr lang="es-ES" sz="1200" dirty="0">
                <a:latin typeface="Arial Narrow" panose="020B0606020202030204" pitchFamily="34" charset="0"/>
              </a:rPr>
              <a:t>del cordón umbilical ó </a:t>
            </a:r>
            <a:r>
              <a:rPr lang="es-ES" sz="1200" dirty="0" smtClean="0">
                <a:latin typeface="Arial Narrow" panose="020B0606020202030204" pitchFamily="34" charset="0"/>
              </a:rPr>
              <a:t>Consejería </a:t>
            </a:r>
            <a:r>
              <a:rPr lang="es-ES" sz="1200" dirty="0">
                <a:latin typeface="Arial Narrow" panose="020B0606020202030204" pitchFamily="34" charset="0"/>
              </a:rPr>
              <a:t>de identificación </a:t>
            </a:r>
            <a:r>
              <a:rPr lang="es-ES" sz="1200" dirty="0" smtClean="0">
                <a:latin typeface="Arial Narrow" panose="020B0606020202030204" pitchFamily="34" charset="0"/>
              </a:rPr>
              <a:t>de </a:t>
            </a:r>
            <a:r>
              <a:rPr lang="es-ES" sz="1200" dirty="0">
                <a:latin typeface="Arial Narrow" panose="020B0606020202030204" pitchFamily="34" charset="0"/>
              </a:rPr>
              <a:t>signos de alarma ó Consejería en </a:t>
            </a:r>
            <a:r>
              <a:rPr lang="es-ES" sz="1200" dirty="0" smtClean="0">
                <a:latin typeface="Arial Narrow" panose="020B0606020202030204" pitchFamily="34" charset="0"/>
              </a:rPr>
              <a:t>higiene del </a:t>
            </a:r>
            <a:r>
              <a:rPr lang="es-ES" sz="1200" dirty="0">
                <a:latin typeface="Arial Narrow" panose="020B0606020202030204" pitchFamily="34" charset="0"/>
              </a:rPr>
              <a:t>recién nacido y cuidado en el </a:t>
            </a:r>
            <a:r>
              <a:rPr lang="es-ES" sz="1200" dirty="0" smtClean="0">
                <a:latin typeface="Arial Narrow" panose="020B0606020202030204" pitchFamily="34" charset="0"/>
              </a:rPr>
              <a:t>hogar. Ó 01 </a:t>
            </a:r>
            <a:r>
              <a:rPr lang="es-ES" sz="1200" dirty="0">
                <a:latin typeface="Arial Narrow" panose="020B0606020202030204" pitchFamily="34" charset="0"/>
              </a:rPr>
              <a:t>Visita familiar Integral + </a:t>
            </a:r>
            <a:r>
              <a:rPr lang="es-ES" sz="1200" dirty="0" smtClean="0">
                <a:latin typeface="Arial Narrow" panose="020B0606020202030204" pitchFamily="34" charset="0"/>
              </a:rPr>
              <a:t>Consejería en </a:t>
            </a:r>
            <a:r>
              <a:rPr lang="es-ES" sz="1200" dirty="0">
                <a:latin typeface="Arial Narrow" panose="020B0606020202030204" pitchFamily="34" charset="0"/>
              </a:rPr>
              <a:t>pautas de crianza y buen </a:t>
            </a:r>
            <a:r>
              <a:rPr lang="es-ES" sz="1200" dirty="0" smtClean="0">
                <a:latin typeface="Arial Narrow" panose="020B0606020202030204" pitchFamily="34" charset="0"/>
              </a:rPr>
              <a:t>trato.</a:t>
            </a:r>
            <a:endParaRPr lang="es-ES" sz="1200" dirty="0"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s-ES" sz="1200" dirty="0" smtClean="0">
                <a:latin typeface="Arial Narrow" panose="020B0606020202030204" pitchFamily="34" charset="0"/>
              </a:rPr>
              <a:t>Cobertura </a:t>
            </a:r>
            <a:r>
              <a:rPr lang="es-ES" sz="1200" dirty="0">
                <a:latin typeface="Arial Narrow" panose="020B0606020202030204" pitchFamily="34" charset="0"/>
              </a:rPr>
              <a:t>baja en la actividad  TAMIZAJE </a:t>
            </a:r>
            <a:r>
              <a:rPr lang="es-ES" sz="1200" dirty="0" smtClean="0">
                <a:latin typeface="Arial Narrow" panose="020B0606020202030204" pitchFamily="34" charset="0"/>
              </a:rPr>
              <a:t>NEONATAL METABÓLICO en la microred MOYA: </a:t>
            </a:r>
            <a:r>
              <a:rPr lang="es-ES" sz="1200" dirty="0">
                <a:latin typeface="Arial Narrow" panose="020B0606020202030204" pitchFamily="34" charset="0"/>
              </a:rPr>
              <a:t>toma de muestra hasta los 6 </a:t>
            </a:r>
            <a:r>
              <a:rPr lang="es-ES" sz="1200" dirty="0" smtClean="0">
                <a:latin typeface="Arial Narrow" panose="020B0606020202030204" pitchFamily="34" charset="0"/>
              </a:rPr>
              <a:t>días </a:t>
            </a:r>
            <a:r>
              <a:rPr lang="es-ES" sz="1200" dirty="0">
                <a:latin typeface="Arial Narrow" panose="020B0606020202030204" pitchFamily="34" charset="0"/>
              </a:rPr>
              <a:t>de nacido del Paquete básico de </a:t>
            </a:r>
            <a:r>
              <a:rPr lang="es-ES" sz="1200" dirty="0" smtClean="0">
                <a:latin typeface="Arial Narrow" panose="020B0606020202030204" pitchFamily="34" charset="0"/>
              </a:rPr>
              <a:t>atención </a:t>
            </a:r>
            <a:r>
              <a:rPr lang="es-ES" sz="1200" dirty="0">
                <a:latin typeface="Arial Narrow" panose="020B0606020202030204" pitchFamily="34" charset="0"/>
              </a:rPr>
              <a:t>integral del RN</a:t>
            </a:r>
            <a:r>
              <a:rPr lang="es-ES" sz="1200" dirty="0" smtClean="0">
                <a:latin typeface="Arial Narrow" panose="020B0606020202030204" pitchFamily="34" charset="0"/>
              </a:rPr>
              <a:t>.</a:t>
            </a:r>
          </a:p>
          <a:p>
            <a:pPr algn="just"/>
            <a:endParaRPr lang="es-ES" sz="500" dirty="0" smtClean="0">
              <a:latin typeface="Arial Narrow" panose="020B0606020202030204" pitchFamily="34" charset="0"/>
            </a:endParaRPr>
          </a:p>
          <a:p>
            <a:pPr algn="just"/>
            <a:r>
              <a:rPr lang="es-PE" sz="1400" b="1" dirty="0" smtClean="0">
                <a:latin typeface="Arial Narrow" panose="020B0606020202030204" pitchFamily="34" charset="0"/>
              </a:rPr>
              <a:t>ACCIÓN </a:t>
            </a:r>
            <a:r>
              <a:rPr lang="es-PE" sz="1400" b="1" dirty="0">
                <a:latin typeface="Arial Narrow" panose="020B0606020202030204" pitchFamily="34" charset="0"/>
              </a:rPr>
              <a:t>DE MEJORA: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es-ES" altLang="es-PE" sz="1200" dirty="0">
                <a:latin typeface="Arial Narrow" panose="020B0606020202030204" pitchFamily="34" charset="0"/>
              </a:rPr>
              <a:t>M</a:t>
            </a:r>
            <a:r>
              <a:rPr lang="es-ES" altLang="es-PE" sz="1200" dirty="0" smtClean="0">
                <a:latin typeface="Arial Narrow" panose="020B0606020202030204" pitchFamily="34" charset="0"/>
              </a:rPr>
              <a:t>onitorización al  Personal Responsable  en visitas domiciliarias (codificación </a:t>
            </a:r>
            <a:r>
              <a:rPr lang="" altLang="es-PE" sz="1200" dirty="0" smtClean="0">
                <a:latin typeface="Arial Narrow" panose="020B0606020202030204" pitchFamily="34" charset="0"/>
              </a:rPr>
              <a:t>en el HIS MINSA</a:t>
            </a:r>
            <a:r>
              <a:rPr lang="es-ES" altLang="es-PE" sz="1200" dirty="0" smtClean="0">
                <a:latin typeface="Arial Narrow" panose="020B0606020202030204" pitchFamily="34" charset="0"/>
              </a:rPr>
              <a:t>).                            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es-ES" altLang="es-PE" sz="1200" dirty="0" smtClean="0">
                <a:latin typeface="Arial Narrow" panose="020B0606020202030204" pitchFamily="34" charset="0"/>
              </a:rPr>
              <a:t>Seguimiento al  profesional de enfermería de los EE.SS. De categoría I-3 en la toma de muestra.                            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es-ES" altLang="es-PE" sz="1200" dirty="0" smtClean="0">
                <a:latin typeface="Arial Narrow" panose="020B0606020202030204" pitchFamily="34" charset="0"/>
              </a:rPr>
              <a:t>Se aperturó 13 </a:t>
            </a:r>
            <a:r>
              <a:rPr lang="es-ES" altLang="es-PE" sz="1200" dirty="0">
                <a:latin typeface="Arial Narrow" panose="020B0606020202030204" pitchFamily="34" charset="0"/>
              </a:rPr>
              <a:t>unidades de toma de muestra de tamizaje neonatal </a:t>
            </a:r>
            <a:r>
              <a:rPr lang="es-ES" altLang="es-PE" sz="1200" dirty="0" smtClean="0">
                <a:latin typeface="Arial Narrow" panose="020B0606020202030204" pitchFamily="34" charset="0"/>
              </a:rPr>
              <a:t>metabólico en </a:t>
            </a:r>
            <a:r>
              <a:rPr lang="es-ES" altLang="es-PE" sz="1200" dirty="0">
                <a:latin typeface="Arial Narrow" panose="020B0606020202030204" pitchFamily="34" charset="0"/>
              </a:rPr>
              <a:t>los centros de salud </a:t>
            </a:r>
            <a:r>
              <a:rPr lang="es-ES" altLang="es-PE" sz="1200" dirty="0" smtClean="0">
                <a:latin typeface="Arial Narrow" panose="020B0606020202030204" pitchFamily="34" charset="0"/>
              </a:rPr>
              <a:t>I-3, para disminuir la brecha</a:t>
            </a:r>
            <a:r>
              <a:rPr lang="es-ES" altLang="es-PE" sz="1200" dirty="0">
                <a:latin typeface="Arial Narrow" panose="020B0606020202030204" pitchFamily="34" charset="0"/>
              </a:rPr>
              <a:t>. (garantizar la sostenibilidad</a:t>
            </a:r>
            <a:r>
              <a:rPr lang="es-ES" altLang="es-PE" sz="1200" dirty="0" smtClean="0">
                <a:latin typeface="Arial Narrow" panose="020B0606020202030204" pitchFamily="34" charset="0"/>
              </a:rPr>
              <a:t>)</a:t>
            </a:r>
            <a:endParaRPr lang="" altLang="es-PE" sz="1200" dirty="0">
              <a:latin typeface="Arial Narrow" panose="020B060602020203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4347203"/>
              </p:ext>
            </p:extLst>
          </p:nvPr>
        </p:nvGraphicFramePr>
        <p:xfrm>
          <a:off x="31064" y="30191"/>
          <a:ext cx="9112935" cy="4611280"/>
        </p:xfrm>
        <a:graphic>
          <a:graphicData uri="http://schemas.openxmlformats.org/drawingml/2006/table">
            <a:tbl>
              <a:tblPr/>
              <a:tblGrid>
                <a:gridCol w="878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35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77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35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50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928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8777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0292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6505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39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6505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2409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8020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4481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49911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7360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57484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83704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72631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83704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257484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1113242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272631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</a:tblGrid>
              <a:tr h="316034">
                <a:tc gridSpan="24"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EVALUACION POR ACTIVIDAD PERIODO 2023 </a:t>
                      </a:r>
                      <a:b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PORCENTAJE DE RECIEN NACIDOS CON PAQUETE INTEGRAL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9282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MICRORED</a:t>
                      </a:r>
                    </a:p>
                  </a:txBody>
                  <a:tcPr marL="6543" marR="6543" marT="65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DEN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NUM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4º CRED</a:t>
                      </a:r>
                    </a:p>
                  </a:txBody>
                  <a:tcPr marL="6543" marR="6543" marT="65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VAC.</a:t>
                      </a:r>
                      <a:b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BCG</a:t>
                      </a:r>
                    </a:p>
                  </a:txBody>
                  <a:tcPr marL="6543" marR="6543" marT="65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VAC.</a:t>
                      </a:r>
                      <a:b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HVB</a:t>
                      </a:r>
                    </a:p>
                  </a:txBody>
                  <a:tcPr marL="6543" marR="6543" marT="65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Tamizaje Neonatal. </a:t>
                      </a:r>
                      <a:b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NEO</a:t>
                      </a:r>
                      <a:b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NAT</a:t>
                      </a:r>
                    </a:p>
                  </a:txBody>
                  <a:tcPr marL="6543" marR="6543" marT="65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Consejeria en Lactancia Materna Exclusiva</a:t>
                      </a:r>
                    </a:p>
                  </a:txBody>
                  <a:tcPr marL="6543" marR="6543" marT="65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Visita domiciliaria para cuidado y evaluación neonatal</a:t>
                      </a:r>
                    </a:p>
                  </a:txBody>
                  <a:tcPr marL="6543" marR="6543" marT="65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Contacto piel a piel </a:t>
                      </a:r>
                    </a:p>
                  </a:txBody>
                  <a:tcPr marL="6543" marR="6543" marT="65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Alojamiento Conjunto</a:t>
                      </a:r>
                    </a:p>
                  </a:txBody>
                  <a:tcPr marL="6543" marR="6543" marT="65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Sesión demostrativa en </a:t>
                      </a:r>
                      <a:r>
                        <a:rPr lang="es-ES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técnicas 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de amamantamiento</a:t>
                      </a:r>
                    </a:p>
                  </a:txBody>
                  <a:tcPr marL="6543" marR="6543" marT="65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01 Visit. Fam Intg ó Teleo + Consej </a:t>
                      </a:r>
                      <a:b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en Lac mat exc ó Consejeria en corte y </a:t>
                      </a:r>
                      <a:b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cuidado del cordón umbilical ó Conj de identificación </a:t>
                      </a:r>
                      <a:b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de signos de alarma ó Consj en higiene</a:t>
                      </a:r>
                      <a:b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del RN y cuidado en el hogar.</a:t>
                      </a:r>
                      <a:b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ó</a:t>
                      </a:r>
                      <a:b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01 Visit fam Intg + Consj</a:t>
                      </a:r>
                      <a:b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en pautas de crianza y buen trato</a:t>
                      </a:r>
                    </a:p>
                  </a:txBody>
                  <a:tcPr marL="6543" marR="6543" marT="65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749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ACORIA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78</a:t>
                      </a:r>
                    </a:p>
                  </a:txBody>
                  <a:tcPr marL="6543" marR="6543" marT="6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</a:t>
                      </a:r>
                    </a:p>
                  </a:txBody>
                  <a:tcPr marL="6543" marR="6543" marT="6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29,49</a:t>
                      </a:r>
                    </a:p>
                  </a:txBody>
                  <a:tcPr marL="6543" marR="6543" marT="6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72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92,3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69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88,5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69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88,5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55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70,5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76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97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56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71,8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62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79,5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64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82,1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60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76,9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64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82,1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0749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ASCENSION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137</a:t>
                      </a:r>
                    </a:p>
                  </a:txBody>
                  <a:tcPr marL="6543" marR="6543" marT="6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76</a:t>
                      </a:r>
                    </a:p>
                  </a:txBody>
                  <a:tcPr marL="6543" marR="6543" marT="6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55,47</a:t>
                      </a:r>
                    </a:p>
                  </a:txBody>
                  <a:tcPr marL="6543" marR="6543" marT="6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129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94,2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119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86,9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119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86,9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115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83,9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131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96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119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86,9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107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78,1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110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80,3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124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90,5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120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87,6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0749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AYACCOCHA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54</a:t>
                      </a:r>
                    </a:p>
                  </a:txBody>
                  <a:tcPr marL="6543" marR="6543" marT="6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</a:t>
                      </a:r>
                    </a:p>
                  </a:txBody>
                  <a:tcPr marL="6543" marR="6543" marT="6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48,15</a:t>
                      </a:r>
                    </a:p>
                  </a:txBody>
                  <a:tcPr marL="6543" marR="6543" marT="6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51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94,4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46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85,2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44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81,5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48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88,9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51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94,4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46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85,2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45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83,3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39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72,2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45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83,3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46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85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0749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HUANDO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79</a:t>
                      </a:r>
                    </a:p>
                  </a:txBody>
                  <a:tcPr marL="6543" marR="6543" marT="6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24</a:t>
                      </a:r>
                    </a:p>
                  </a:txBody>
                  <a:tcPr marL="6543" marR="6543" marT="6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30,38</a:t>
                      </a:r>
                    </a:p>
                  </a:txBody>
                  <a:tcPr marL="6543" marR="6543" marT="6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75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94,9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76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96,2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75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94,9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75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94,9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78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99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68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86,1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69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87,3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65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82,3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45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57,0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47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59,5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0749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IZCUCHACA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93</a:t>
                      </a:r>
                    </a:p>
                  </a:txBody>
                  <a:tcPr marL="6543" marR="6543" marT="6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27</a:t>
                      </a:r>
                    </a:p>
                  </a:txBody>
                  <a:tcPr marL="6543" marR="6543" marT="6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29,03</a:t>
                      </a:r>
                    </a:p>
                  </a:txBody>
                  <a:tcPr marL="6543" marR="6543" marT="6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79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84,9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68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73,1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68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73,1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61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65,6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78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83,9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61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65,6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61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66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63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68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59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63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51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55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0749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MOYA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55</a:t>
                      </a:r>
                    </a:p>
                  </a:txBody>
                  <a:tcPr marL="6543" marR="6543" marT="6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</a:t>
                      </a:r>
                    </a:p>
                  </a:txBody>
                  <a:tcPr marL="6543" marR="6543" marT="6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29,09</a:t>
                      </a:r>
                    </a:p>
                  </a:txBody>
                  <a:tcPr marL="6543" marR="6543" marT="6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42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76,4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32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58,2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30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54,5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27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49,1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43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78,2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38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69,1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47,3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47,3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34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61,8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35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63,6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0749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SANTA ANA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284</a:t>
                      </a:r>
                    </a:p>
                  </a:txBody>
                  <a:tcPr marL="6543" marR="6543" marT="6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73</a:t>
                      </a:r>
                    </a:p>
                  </a:txBody>
                  <a:tcPr marL="6543" marR="6543" marT="6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25,70</a:t>
                      </a:r>
                    </a:p>
                  </a:txBody>
                  <a:tcPr marL="6543" marR="6543" marT="6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263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92,6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264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93,0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261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91,9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244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85,9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274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96,5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224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78,9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236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83,1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207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72,9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164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57,7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177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62,3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0749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YAULI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296</a:t>
                      </a:r>
                    </a:p>
                  </a:txBody>
                  <a:tcPr marL="6543" marR="6543" marT="6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111</a:t>
                      </a:r>
                    </a:p>
                  </a:txBody>
                  <a:tcPr marL="6543" marR="6543" marT="6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37,50</a:t>
                      </a:r>
                    </a:p>
                  </a:txBody>
                  <a:tcPr marL="6543" marR="6543" marT="6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267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90,2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260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87,8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260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87,8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222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75,0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280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94,6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263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88,9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237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80,1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237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80,1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234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79,1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208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70,3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4344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RED SALUD HVCA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1076</a:t>
                      </a:r>
                    </a:p>
                  </a:txBody>
                  <a:tcPr marL="6543" marR="6543" marT="6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376</a:t>
                      </a:r>
                    </a:p>
                  </a:txBody>
                  <a:tcPr marL="6543" marR="6543" marT="6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34,9</a:t>
                      </a:r>
                    </a:p>
                  </a:txBody>
                  <a:tcPr marL="6543" marR="6543" marT="6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978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90,9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934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86,8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926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86,1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847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78,7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1011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94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875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81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843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78,3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811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75,4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765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71,1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748</a:t>
                      </a:r>
                    </a:p>
                  </a:txBody>
                  <a:tcPr marL="6543" marR="6543" marT="6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69,5</a:t>
                      </a:r>
                    </a:p>
                  </a:txBody>
                  <a:tcPr marL="6543" marR="6543" marT="6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865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46978" y="6021288"/>
            <a:ext cx="88569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b="1" dirty="0">
                <a:latin typeface="Arial Narrow" panose="020B0606020202030204" pitchFamily="34" charset="0"/>
              </a:rPr>
              <a:t>ANÁLISIS: </a:t>
            </a:r>
            <a:r>
              <a:rPr lang="es-PE" dirty="0" smtClean="0">
                <a:latin typeface="Arial Narrow" panose="020B0606020202030204" pitchFamily="34" charset="0"/>
              </a:rPr>
              <a:t>Para el tercer trimestre 2023 se tiene un avance de 3.0 % a comparación del año 2022. La </a:t>
            </a:r>
            <a:r>
              <a:rPr lang="es-PE" dirty="0" err="1" smtClean="0">
                <a:latin typeface="Arial Narrow" panose="020B0606020202030204" pitchFamily="34" charset="0"/>
              </a:rPr>
              <a:t>Microred</a:t>
            </a:r>
            <a:r>
              <a:rPr lang="es-PE" dirty="0" smtClean="0">
                <a:latin typeface="Arial Narrow" panose="020B0606020202030204" pitchFamily="34" charset="0"/>
              </a:rPr>
              <a:t> de Moya tiene un mejor rendimiento con un 11.7% a nivel de la Red Huancavelica</a:t>
            </a:r>
          </a:p>
        </p:txBody>
      </p:sp>
      <p:graphicFrame>
        <p:nvGraphicFramePr>
          <p:cNvPr id="5" name="1 Gráfico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7646252"/>
              </p:ext>
            </p:extLst>
          </p:nvPr>
        </p:nvGraphicFramePr>
        <p:xfrm>
          <a:off x="62940" y="44624"/>
          <a:ext cx="8973556" cy="4176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2361763"/>
              </p:ext>
            </p:extLst>
          </p:nvPr>
        </p:nvGraphicFramePr>
        <p:xfrm>
          <a:off x="57229" y="4344782"/>
          <a:ext cx="8946733" cy="1368151"/>
        </p:xfrm>
        <a:graphic>
          <a:graphicData uri="http://schemas.openxmlformats.org/drawingml/2006/table">
            <a:tbl>
              <a:tblPr/>
              <a:tblGrid>
                <a:gridCol w="711493">
                  <a:extLst>
                    <a:ext uri="{9D8B030D-6E8A-4147-A177-3AD203B41FA5}">
                      <a16:colId xmlns:a16="http://schemas.microsoft.com/office/drawing/2014/main" val="632010091"/>
                    </a:ext>
                  </a:extLst>
                </a:gridCol>
                <a:gridCol w="302649">
                  <a:extLst>
                    <a:ext uri="{9D8B030D-6E8A-4147-A177-3AD203B41FA5}">
                      <a16:colId xmlns:a16="http://schemas.microsoft.com/office/drawing/2014/main" val="1391023629"/>
                    </a:ext>
                  </a:extLst>
                </a:gridCol>
                <a:gridCol w="366366">
                  <a:extLst>
                    <a:ext uri="{9D8B030D-6E8A-4147-A177-3AD203B41FA5}">
                      <a16:colId xmlns:a16="http://schemas.microsoft.com/office/drawing/2014/main" val="1338733527"/>
                    </a:ext>
                  </a:extLst>
                </a:gridCol>
                <a:gridCol w="302649">
                  <a:extLst>
                    <a:ext uri="{9D8B030D-6E8A-4147-A177-3AD203B41FA5}">
                      <a16:colId xmlns:a16="http://schemas.microsoft.com/office/drawing/2014/main" val="2911445931"/>
                    </a:ext>
                  </a:extLst>
                </a:gridCol>
                <a:gridCol w="302649">
                  <a:extLst>
                    <a:ext uri="{9D8B030D-6E8A-4147-A177-3AD203B41FA5}">
                      <a16:colId xmlns:a16="http://schemas.microsoft.com/office/drawing/2014/main" val="432783947"/>
                    </a:ext>
                  </a:extLst>
                </a:gridCol>
                <a:gridCol w="302649">
                  <a:extLst>
                    <a:ext uri="{9D8B030D-6E8A-4147-A177-3AD203B41FA5}">
                      <a16:colId xmlns:a16="http://schemas.microsoft.com/office/drawing/2014/main" val="2661736776"/>
                    </a:ext>
                  </a:extLst>
                </a:gridCol>
                <a:gridCol w="302649">
                  <a:extLst>
                    <a:ext uri="{9D8B030D-6E8A-4147-A177-3AD203B41FA5}">
                      <a16:colId xmlns:a16="http://schemas.microsoft.com/office/drawing/2014/main" val="3932919392"/>
                    </a:ext>
                  </a:extLst>
                </a:gridCol>
                <a:gridCol w="302649">
                  <a:extLst>
                    <a:ext uri="{9D8B030D-6E8A-4147-A177-3AD203B41FA5}">
                      <a16:colId xmlns:a16="http://schemas.microsoft.com/office/drawing/2014/main" val="3873496066"/>
                    </a:ext>
                  </a:extLst>
                </a:gridCol>
                <a:gridCol w="302649">
                  <a:extLst>
                    <a:ext uri="{9D8B030D-6E8A-4147-A177-3AD203B41FA5}">
                      <a16:colId xmlns:a16="http://schemas.microsoft.com/office/drawing/2014/main" val="3280087999"/>
                    </a:ext>
                  </a:extLst>
                </a:gridCol>
                <a:gridCol w="302649">
                  <a:extLst>
                    <a:ext uri="{9D8B030D-6E8A-4147-A177-3AD203B41FA5}">
                      <a16:colId xmlns:a16="http://schemas.microsoft.com/office/drawing/2014/main" val="1814293849"/>
                    </a:ext>
                  </a:extLst>
                </a:gridCol>
                <a:gridCol w="302649">
                  <a:extLst>
                    <a:ext uri="{9D8B030D-6E8A-4147-A177-3AD203B41FA5}">
                      <a16:colId xmlns:a16="http://schemas.microsoft.com/office/drawing/2014/main" val="3307344166"/>
                    </a:ext>
                  </a:extLst>
                </a:gridCol>
                <a:gridCol w="302649">
                  <a:extLst>
                    <a:ext uri="{9D8B030D-6E8A-4147-A177-3AD203B41FA5}">
                      <a16:colId xmlns:a16="http://schemas.microsoft.com/office/drawing/2014/main" val="2190053622"/>
                    </a:ext>
                  </a:extLst>
                </a:gridCol>
                <a:gridCol w="302649">
                  <a:extLst>
                    <a:ext uri="{9D8B030D-6E8A-4147-A177-3AD203B41FA5}">
                      <a16:colId xmlns:a16="http://schemas.microsoft.com/office/drawing/2014/main" val="2905872084"/>
                    </a:ext>
                  </a:extLst>
                </a:gridCol>
                <a:gridCol w="302649">
                  <a:extLst>
                    <a:ext uri="{9D8B030D-6E8A-4147-A177-3AD203B41FA5}">
                      <a16:colId xmlns:a16="http://schemas.microsoft.com/office/drawing/2014/main" val="984551795"/>
                    </a:ext>
                  </a:extLst>
                </a:gridCol>
                <a:gridCol w="302649">
                  <a:extLst>
                    <a:ext uri="{9D8B030D-6E8A-4147-A177-3AD203B41FA5}">
                      <a16:colId xmlns:a16="http://schemas.microsoft.com/office/drawing/2014/main" val="2362197423"/>
                    </a:ext>
                  </a:extLst>
                </a:gridCol>
                <a:gridCol w="302649">
                  <a:extLst>
                    <a:ext uri="{9D8B030D-6E8A-4147-A177-3AD203B41FA5}">
                      <a16:colId xmlns:a16="http://schemas.microsoft.com/office/drawing/2014/main" val="1223309287"/>
                    </a:ext>
                  </a:extLst>
                </a:gridCol>
                <a:gridCol w="302649">
                  <a:extLst>
                    <a:ext uri="{9D8B030D-6E8A-4147-A177-3AD203B41FA5}">
                      <a16:colId xmlns:a16="http://schemas.microsoft.com/office/drawing/2014/main" val="27731624"/>
                    </a:ext>
                  </a:extLst>
                </a:gridCol>
                <a:gridCol w="302649">
                  <a:extLst>
                    <a:ext uri="{9D8B030D-6E8A-4147-A177-3AD203B41FA5}">
                      <a16:colId xmlns:a16="http://schemas.microsoft.com/office/drawing/2014/main" val="547964944"/>
                    </a:ext>
                  </a:extLst>
                </a:gridCol>
                <a:gridCol w="302649">
                  <a:extLst>
                    <a:ext uri="{9D8B030D-6E8A-4147-A177-3AD203B41FA5}">
                      <a16:colId xmlns:a16="http://schemas.microsoft.com/office/drawing/2014/main" val="3235966322"/>
                    </a:ext>
                  </a:extLst>
                </a:gridCol>
                <a:gridCol w="302649">
                  <a:extLst>
                    <a:ext uri="{9D8B030D-6E8A-4147-A177-3AD203B41FA5}">
                      <a16:colId xmlns:a16="http://schemas.microsoft.com/office/drawing/2014/main" val="2601951785"/>
                    </a:ext>
                  </a:extLst>
                </a:gridCol>
                <a:gridCol w="302649">
                  <a:extLst>
                    <a:ext uri="{9D8B030D-6E8A-4147-A177-3AD203B41FA5}">
                      <a16:colId xmlns:a16="http://schemas.microsoft.com/office/drawing/2014/main" val="1476745907"/>
                    </a:ext>
                  </a:extLst>
                </a:gridCol>
                <a:gridCol w="302649">
                  <a:extLst>
                    <a:ext uri="{9D8B030D-6E8A-4147-A177-3AD203B41FA5}">
                      <a16:colId xmlns:a16="http://schemas.microsoft.com/office/drawing/2014/main" val="3062126715"/>
                    </a:ext>
                  </a:extLst>
                </a:gridCol>
                <a:gridCol w="302649">
                  <a:extLst>
                    <a:ext uri="{9D8B030D-6E8A-4147-A177-3AD203B41FA5}">
                      <a16:colId xmlns:a16="http://schemas.microsoft.com/office/drawing/2014/main" val="384908338"/>
                    </a:ext>
                  </a:extLst>
                </a:gridCol>
                <a:gridCol w="302649">
                  <a:extLst>
                    <a:ext uri="{9D8B030D-6E8A-4147-A177-3AD203B41FA5}">
                      <a16:colId xmlns:a16="http://schemas.microsoft.com/office/drawing/2014/main" val="3779607597"/>
                    </a:ext>
                  </a:extLst>
                </a:gridCol>
                <a:gridCol w="302649">
                  <a:extLst>
                    <a:ext uri="{9D8B030D-6E8A-4147-A177-3AD203B41FA5}">
                      <a16:colId xmlns:a16="http://schemas.microsoft.com/office/drawing/2014/main" val="2966121256"/>
                    </a:ext>
                  </a:extLst>
                </a:gridCol>
                <a:gridCol w="302649">
                  <a:extLst>
                    <a:ext uri="{9D8B030D-6E8A-4147-A177-3AD203B41FA5}">
                      <a16:colId xmlns:a16="http://schemas.microsoft.com/office/drawing/2014/main" val="3845657212"/>
                    </a:ext>
                  </a:extLst>
                </a:gridCol>
                <a:gridCol w="302649">
                  <a:extLst>
                    <a:ext uri="{9D8B030D-6E8A-4147-A177-3AD203B41FA5}">
                      <a16:colId xmlns:a16="http://schemas.microsoft.com/office/drawing/2014/main" val="166683470"/>
                    </a:ext>
                  </a:extLst>
                </a:gridCol>
                <a:gridCol w="302649">
                  <a:extLst>
                    <a:ext uri="{9D8B030D-6E8A-4147-A177-3AD203B41FA5}">
                      <a16:colId xmlns:a16="http://schemas.microsoft.com/office/drawing/2014/main" val="4129153616"/>
                    </a:ext>
                  </a:extLst>
                </a:gridCol>
              </a:tblGrid>
              <a:tr h="44726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DESCRIPCION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 HUANCAVELICA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ACORIA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ASCENSION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AYACCOCHA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HUANDO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IZCUCHACA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</a:t>
                      </a:r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MOYA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SANTA ANA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YAULI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7381080"/>
                  </a:ext>
                </a:extLst>
              </a:tr>
              <a:tr h="218433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3995589"/>
                  </a:ext>
                </a:extLst>
              </a:tr>
              <a:tr h="265586"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COBERTURA</a:t>
                      </a:r>
                    </a:p>
                  </a:txBody>
                  <a:tcPr marL="6910" marR="6910" marT="69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0.21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2.97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4.85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2.01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1.52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1.16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2.75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11.67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2.45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0.30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2.79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79678"/>
                  </a:ext>
                </a:extLst>
              </a:tr>
              <a:tr h="218433"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</a:t>
                      </a:r>
                    </a:p>
                  </a:txBody>
                  <a:tcPr marL="6910" marR="6910" marT="69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1439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1412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1278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452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368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352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3606596"/>
                  </a:ext>
                </a:extLst>
              </a:tr>
              <a:tr h="218433"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EJEC</a:t>
                      </a:r>
                    </a:p>
                  </a:txBody>
                  <a:tcPr marL="6910" marR="6910" marT="69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802134"/>
                  </a:ext>
                </a:extLst>
              </a:tr>
            </a:tbl>
          </a:graphicData>
        </a:graphic>
      </p:graphicFrame>
      <p:sp>
        <p:nvSpPr>
          <p:cNvPr id="8" name="Rectángulo 7"/>
          <p:cNvSpPr/>
          <p:nvPr/>
        </p:nvSpPr>
        <p:spPr>
          <a:xfrm>
            <a:off x="0" y="5719171"/>
            <a:ext cx="5436096" cy="2616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 </a:t>
            </a:r>
            <a:r>
              <a:rPr lang="es-ES" sz="1050" b="1" dirty="0"/>
              <a:t>FUENTE: REPORT </a:t>
            </a:r>
            <a:r>
              <a:rPr lang="es-ES" sz="1050" b="1" dirty="0" smtClean="0"/>
              <a:t>HIS-DIRESA 2023/PADRON NOMINAL </a:t>
            </a:r>
            <a:r>
              <a:rPr lang="es-ES" sz="1050" b="1" dirty="0"/>
              <a:t>HVCA 2019, 2022, 2023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-36512" y="3993445"/>
            <a:ext cx="9145016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1400" b="1" dirty="0" smtClean="0">
                <a:latin typeface="Arial Narrow" panose="020B0606020202030204" pitchFamily="34" charset="0"/>
              </a:rPr>
              <a:t>ANÁLISIS</a:t>
            </a:r>
            <a:r>
              <a:rPr lang="es-PE" sz="1400" b="1" dirty="0">
                <a:latin typeface="Arial Narrow" panose="020B0606020202030204" pitchFamily="34" charset="0"/>
              </a:rPr>
              <a:t>: </a:t>
            </a:r>
            <a:endParaRPr lang="es-PE" sz="1400" b="1" dirty="0" smtClean="0"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s-MX" sz="1400" dirty="0" smtClean="0">
                <a:latin typeface="Arial Narrow" panose="020B0606020202030204" pitchFamily="34" charset="0"/>
              </a:rPr>
              <a:t>La </a:t>
            </a:r>
            <a:r>
              <a:rPr lang="es-MX" sz="1400" dirty="0">
                <a:latin typeface="Arial Narrow" panose="020B0606020202030204" pitchFamily="34" charset="0"/>
              </a:rPr>
              <a:t>actividad que menor avance tiene es la Visita Domiciliaria a los 6 meses de edad seguidamente de la Visita Domiciliaria a los </a:t>
            </a:r>
            <a:r>
              <a:rPr lang="es-MX" sz="1400" dirty="0" smtClean="0">
                <a:latin typeface="Arial Narrow" panose="020B0606020202030204" pitchFamily="34" charset="0"/>
              </a:rPr>
              <a:t>6 y 11 </a:t>
            </a:r>
            <a:r>
              <a:rPr lang="es-MX" sz="1400" dirty="0">
                <a:latin typeface="Arial Narrow" panose="020B0606020202030204" pitchFamily="34" charset="0"/>
              </a:rPr>
              <a:t>meses y la </a:t>
            </a:r>
            <a:r>
              <a:rPr lang="es-MX" sz="1400" dirty="0" smtClean="0">
                <a:latin typeface="Arial Narrow" panose="020B0606020202030204" pitchFamily="34" charset="0"/>
              </a:rPr>
              <a:t>Sesión Demostrativa 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es-MX" sz="1400" dirty="0" smtClean="0">
                <a:latin typeface="Arial Narrow" panose="020B0606020202030204" pitchFamily="34" charset="0"/>
              </a:rPr>
              <a:t>Aún se tiene </a:t>
            </a:r>
            <a:r>
              <a:rPr lang="es-MX" sz="1400" dirty="0">
                <a:latin typeface="Arial Narrow" panose="020B0606020202030204" pitchFamily="34" charset="0"/>
              </a:rPr>
              <a:t>desconocimiento </a:t>
            </a:r>
            <a:r>
              <a:rPr lang="es-MX" sz="1400" dirty="0" smtClean="0">
                <a:latin typeface="Arial Narrow" panose="020B0606020202030204" pitchFamily="34" charset="0"/>
              </a:rPr>
              <a:t>por parte del </a:t>
            </a:r>
            <a:r>
              <a:rPr lang="es-MX" sz="1400" dirty="0">
                <a:latin typeface="Arial Narrow" panose="020B0606020202030204" pitchFamily="34" charset="0"/>
              </a:rPr>
              <a:t>personal de salud respecto a los momentos en los cuales se tienen que realizar las visitas domiciliarias en cumplimiento a la Directiva Sanitaria Nº 086-MINSA-2019-DGIESP-V.01 "Directiva Sanitaria para la Implementación de la Visita Domiciliaria por parte del personal de la Salud para la Prevención, Reducción y Control de la Anemia Materno Infantil y Desnutrición Crónica Infantil", </a:t>
            </a:r>
            <a:r>
              <a:rPr lang="es-MX" sz="1400" dirty="0" smtClean="0">
                <a:latin typeface="Arial Narrow" panose="020B0606020202030204" pitchFamily="34" charset="0"/>
              </a:rPr>
              <a:t>Asimismo </a:t>
            </a:r>
            <a:r>
              <a:rPr lang="es-MX" sz="1400" dirty="0">
                <a:latin typeface="Arial Narrow" panose="020B0606020202030204" pitchFamily="34" charset="0"/>
              </a:rPr>
              <a:t>se tiene un porcentaje </a:t>
            </a:r>
            <a:r>
              <a:rPr lang="es-MX" sz="1400" dirty="0" smtClean="0">
                <a:latin typeface="Arial Narrow" panose="020B0606020202030204" pitchFamily="34" charset="0"/>
              </a:rPr>
              <a:t>del 15% </a:t>
            </a:r>
            <a:r>
              <a:rPr lang="es-MX" sz="1400" dirty="0">
                <a:latin typeface="Arial Narrow" panose="020B0606020202030204" pitchFamily="34" charset="0"/>
              </a:rPr>
              <a:t>de </a:t>
            </a:r>
            <a:r>
              <a:rPr lang="es-MX" sz="1400" dirty="0" smtClean="0">
                <a:latin typeface="Arial Narrow" panose="020B0606020202030204" pitchFamily="34" charset="0"/>
              </a:rPr>
              <a:t>niños aproximadamente </a:t>
            </a:r>
            <a:r>
              <a:rPr lang="es-MX" sz="1400" dirty="0">
                <a:latin typeface="Arial Narrow" panose="020B0606020202030204" pitchFamily="34" charset="0"/>
              </a:rPr>
              <a:t>que migran constantemente a otras regiones, de los cuales se tiene deserción en algunos meses y teniendo en consideración que los controles de CRED son estrictamente mensual éstos niños migrantes incumplen a los 11 controles establecidos en los menores de 1 año</a:t>
            </a:r>
            <a:r>
              <a:rPr lang="es-MX" sz="1200" dirty="0">
                <a:latin typeface="Arial Narrow" panose="020B0606020202030204" pitchFamily="34" charset="0"/>
              </a:rPr>
              <a:t>. </a:t>
            </a:r>
            <a:endParaRPr lang="es-MX" sz="1200" dirty="0" smtClean="0">
              <a:latin typeface="Arial Narrow" panose="020B0606020202030204" pitchFamily="34" charset="0"/>
            </a:endParaRPr>
          </a:p>
          <a:p>
            <a:pPr algn="just"/>
            <a:r>
              <a:rPr lang="es-PE" sz="1400" b="1" dirty="0" smtClean="0">
                <a:latin typeface="Arial Narrow" panose="020B0606020202030204" pitchFamily="34" charset="0"/>
              </a:rPr>
              <a:t>ACCION DE MEJORA: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es-PE" altLang="es-PE" sz="14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Realizar asistencia técnica continua y monitorización </a:t>
            </a:r>
            <a:r>
              <a:rPr lang="" altLang="es-PE" sz="14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al </a:t>
            </a:r>
            <a:r>
              <a:rPr lang="" altLang="es-PE" sz="1400" dirty="0">
                <a:solidFill>
                  <a:srgbClr val="000000"/>
                </a:solidFill>
                <a:latin typeface="Arial Narrow" panose="020B0606020202030204" pitchFamily="34" charset="0"/>
              </a:rPr>
              <a:t>personal de salud </a:t>
            </a:r>
            <a:r>
              <a:rPr lang="" altLang="es-PE" sz="14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referente a la actividad de </a:t>
            </a:r>
            <a:r>
              <a:rPr lang="" altLang="es-PE" sz="1400" dirty="0">
                <a:solidFill>
                  <a:srgbClr val="000000"/>
                </a:solidFill>
                <a:latin typeface="Arial Narrow" panose="020B0606020202030204" pitchFamily="34" charset="0"/>
              </a:rPr>
              <a:t>visitas </a:t>
            </a:r>
            <a:r>
              <a:rPr lang="" altLang="es-PE" sz="14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domiciliarias, sesión demosatrativa </a:t>
            </a:r>
            <a:r>
              <a:rPr lang="" altLang="es-PE" sz="1400" dirty="0">
                <a:solidFill>
                  <a:srgbClr val="000000"/>
                </a:solidFill>
                <a:latin typeface="Arial Narrow" panose="020B0606020202030204" pitchFamily="34" charset="0"/>
              </a:rPr>
              <a:t>y consejeria </a:t>
            </a:r>
            <a:r>
              <a:rPr lang="" altLang="es-PE" sz="14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integral ( codificacion en el HIS MINSA).</a:t>
            </a:r>
          </a:p>
          <a:p>
            <a:pPr marL="285750" indent="-285750" algn="just">
              <a:buFont typeface="Wingdings" pitchFamily="2" charset="2"/>
              <a:buChar char="§"/>
            </a:pPr>
            <a:endParaRPr lang="es-PE" sz="1400" dirty="0">
              <a:solidFill>
                <a:srgbClr val="FF0000"/>
              </a:solidFill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522356"/>
              </p:ext>
            </p:extLst>
          </p:nvPr>
        </p:nvGraphicFramePr>
        <p:xfrm>
          <a:off x="83065" y="367749"/>
          <a:ext cx="9025439" cy="3625087"/>
        </p:xfrm>
        <a:graphic>
          <a:graphicData uri="http://schemas.openxmlformats.org/drawingml/2006/table">
            <a:tbl>
              <a:tblPr/>
              <a:tblGrid>
                <a:gridCol w="633334">
                  <a:extLst>
                    <a:ext uri="{9D8B030D-6E8A-4147-A177-3AD203B41FA5}">
                      <a16:colId xmlns:a16="http://schemas.microsoft.com/office/drawing/2014/main" val="1621123763"/>
                    </a:ext>
                  </a:extLst>
                </a:gridCol>
                <a:gridCol w="474039">
                  <a:extLst>
                    <a:ext uri="{9D8B030D-6E8A-4147-A177-3AD203B41FA5}">
                      <a16:colId xmlns:a16="http://schemas.microsoft.com/office/drawing/2014/main" val="1300672501"/>
                    </a:ext>
                  </a:extLst>
                </a:gridCol>
                <a:gridCol w="489722">
                  <a:extLst>
                    <a:ext uri="{9D8B030D-6E8A-4147-A177-3AD203B41FA5}">
                      <a16:colId xmlns:a16="http://schemas.microsoft.com/office/drawing/2014/main" val="2883760395"/>
                    </a:ext>
                  </a:extLst>
                </a:gridCol>
                <a:gridCol w="330148">
                  <a:extLst>
                    <a:ext uri="{9D8B030D-6E8A-4147-A177-3AD203B41FA5}">
                      <a16:colId xmlns:a16="http://schemas.microsoft.com/office/drawing/2014/main" val="2563292572"/>
                    </a:ext>
                  </a:extLst>
                </a:gridCol>
                <a:gridCol w="330148">
                  <a:extLst>
                    <a:ext uri="{9D8B030D-6E8A-4147-A177-3AD203B41FA5}">
                      <a16:colId xmlns:a16="http://schemas.microsoft.com/office/drawing/2014/main" val="2778982005"/>
                    </a:ext>
                  </a:extLst>
                </a:gridCol>
                <a:gridCol w="231104">
                  <a:extLst>
                    <a:ext uri="{9D8B030D-6E8A-4147-A177-3AD203B41FA5}">
                      <a16:colId xmlns:a16="http://schemas.microsoft.com/office/drawing/2014/main" val="2095845573"/>
                    </a:ext>
                  </a:extLst>
                </a:gridCol>
                <a:gridCol w="330148">
                  <a:extLst>
                    <a:ext uri="{9D8B030D-6E8A-4147-A177-3AD203B41FA5}">
                      <a16:colId xmlns:a16="http://schemas.microsoft.com/office/drawing/2014/main" val="2572291906"/>
                    </a:ext>
                  </a:extLst>
                </a:gridCol>
                <a:gridCol w="242110">
                  <a:extLst>
                    <a:ext uri="{9D8B030D-6E8A-4147-A177-3AD203B41FA5}">
                      <a16:colId xmlns:a16="http://schemas.microsoft.com/office/drawing/2014/main" val="98792405"/>
                    </a:ext>
                  </a:extLst>
                </a:gridCol>
                <a:gridCol w="330148">
                  <a:extLst>
                    <a:ext uri="{9D8B030D-6E8A-4147-A177-3AD203B41FA5}">
                      <a16:colId xmlns:a16="http://schemas.microsoft.com/office/drawing/2014/main" val="2028443025"/>
                    </a:ext>
                  </a:extLst>
                </a:gridCol>
                <a:gridCol w="243485">
                  <a:extLst>
                    <a:ext uri="{9D8B030D-6E8A-4147-A177-3AD203B41FA5}">
                      <a16:colId xmlns:a16="http://schemas.microsoft.com/office/drawing/2014/main" val="215885520"/>
                    </a:ext>
                  </a:extLst>
                </a:gridCol>
                <a:gridCol w="330148">
                  <a:extLst>
                    <a:ext uri="{9D8B030D-6E8A-4147-A177-3AD203B41FA5}">
                      <a16:colId xmlns:a16="http://schemas.microsoft.com/office/drawing/2014/main" val="271653436"/>
                    </a:ext>
                  </a:extLst>
                </a:gridCol>
                <a:gridCol w="231104">
                  <a:extLst>
                    <a:ext uri="{9D8B030D-6E8A-4147-A177-3AD203B41FA5}">
                      <a16:colId xmlns:a16="http://schemas.microsoft.com/office/drawing/2014/main" val="3994844609"/>
                    </a:ext>
                  </a:extLst>
                </a:gridCol>
                <a:gridCol w="330148">
                  <a:extLst>
                    <a:ext uri="{9D8B030D-6E8A-4147-A177-3AD203B41FA5}">
                      <a16:colId xmlns:a16="http://schemas.microsoft.com/office/drawing/2014/main" val="702177799"/>
                    </a:ext>
                  </a:extLst>
                </a:gridCol>
                <a:gridCol w="242110">
                  <a:extLst>
                    <a:ext uri="{9D8B030D-6E8A-4147-A177-3AD203B41FA5}">
                      <a16:colId xmlns:a16="http://schemas.microsoft.com/office/drawing/2014/main" val="900173097"/>
                    </a:ext>
                  </a:extLst>
                </a:gridCol>
                <a:gridCol w="330148">
                  <a:extLst>
                    <a:ext uri="{9D8B030D-6E8A-4147-A177-3AD203B41FA5}">
                      <a16:colId xmlns:a16="http://schemas.microsoft.com/office/drawing/2014/main" val="4176580906"/>
                    </a:ext>
                  </a:extLst>
                </a:gridCol>
                <a:gridCol w="242110">
                  <a:extLst>
                    <a:ext uri="{9D8B030D-6E8A-4147-A177-3AD203B41FA5}">
                      <a16:colId xmlns:a16="http://schemas.microsoft.com/office/drawing/2014/main" val="1266635915"/>
                    </a:ext>
                  </a:extLst>
                </a:gridCol>
                <a:gridCol w="330148">
                  <a:extLst>
                    <a:ext uri="{9D8B030D-6E8A-4147-A177-3AD203B41FA5}">
                      <a16:colId xmlns:a16="http://schemas.microsoft.com/office/drawing/2014/main" val="2477646725"/>
                    </a:ext>
                  </a:extLst>
                </a:gridCol>
                <a:gridCol w="242110">
                  <a:extLst>
                    <a:ext uri="{9D8B030D-6E8A-4147-A177-3AD203B41FA5}">
                      <a16:colId xmlns:a16="http://schemas.microsoft.com/office/drawing/2014/main" val="1820242403"/>
                    </a:ext>
                  </a:extLst>
                </a:gridCol>
                <a:gridCol w="330148">
                  <a:extLst>
                    <a:ext uri="{9D8B030D-6E8A-4147-A177-3AD203B41FA5}">
                      <a16:colId xmlns:a16="http://schemas.microsoft.com/office/drawing/2014/main" val="3159463564"/>
                    </a:ext>
                  </a:extLst>
                </a:gridCol>
                <a:gridCol w="236607">
                  <a:extLst>
                    <a:ext uri="{9D8B030D-6E8A-4147-A177-3AD203B41FA5}">
                      <a16:colId xmlns:a16="http://schemas.microsoft.com/office/drawing/2014/main" val="3479378518"/>
                    </a:ext>
                  </a:extLst>
                </a:gridCol>
                <a:gridCol w="330148">
                  <a:extLst>
                    <a:ext uri="{9D8B030D-6E8A-4147-A177-3AD203B41FA5}">
                      <a16:colId xmlns:a16="http://schemas.microsoft.com/office/drawing/2014/main" val="3663045543"/>
                    </a:ext>
                  </a:extLst>
                </a:gridCol>
                <a:gridCol w="236607">
                  <a:extLst>
                    <a:ext uri="{9D8B030D-6E8A-4147-A177-3AD203B41FA5}">
                      <a16:colId xmlns:a16="http://schemas.microsoft.com/office/drawing/2014/main" val="4215539143"/>
                    </a:ext>
                  </a:extLst>
                </a:gridCol>
                <a:gridCol w="330148">
                  <a:extLst>
                    <a:ext uri="{9D8B030D-6E8A-4147-A177-3AD203B41FA5}">
                      <a16:colId xmlns:a16="http://schemas.microsoft.com/office/drawing/2014/main" val="3712029420"/>
                    </a:ext>
                  </a:extLst>
                </a:gridCol>
                <a:gridCol w="210470">
                  <a:extLst>
                    <a:ext uri="{9D8B030D-6E8A-4147-A177-3AD203B41FA5}">
                      <a16:colId xmlns:a16="http://schemas.microsoft.com/office/drawing/2014/main" val="3452463251"/>
                    </a:ext>
                  </a:extLst>
                </a:gridCol>
                <a:gridCol w="330148">
                  <a:extLst>
                    <a:ext uri="{9D8B030D-6E8A-4147-A177-3AD203B41FA5}">
                      <a16:colId xmlns:a16="http://schemas.microsoft.com/office/drawing/2014/main" val="1569351888"/>
                    </a:ext>
                  </a:extLst>
                </a:gridCol>
                <a:gridCol w="243485">
                  <a:extLst>
                    <a:ext uri="{9D8B030D-6E8A-4147-A177-3AD203B41FA5}">
                      <a16:colId xmlns:a16="http://schemas.microsoft.com/office/drawing/2014/main" val="2307410435"/>
                    </a:ext>
                  </a:extLst>
                </a:gridCol>
                <a:gridCol w="639664">
                  <a:extLst>
                    <a:ext uri="{9D8B030D-6E8A-4147-A177-3AD203B41FA5}">
                      <a16:colId xmlns:a16="http://schemas.microsoft.com/office/drawing/2014/main" val="1216608728"/>
                    </a:ext>
                  </a:extLst>
                </a:gridCol>
                <a:gridCol w="225602">
                  <a:extLst>
                    <a:ext uri="{9D8B030D-6E8A-4147-A177-3AD203B41FA5}">
                      <a16:colId xmlns:a16="http://schemas.microsoft.com/office/drawing/2014/main" val="3667523737"/>
                    </a:ext>
                  </a:extLst>
                </a:gridCol>
              </a:tblGrid>
              <a:tr h="167433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MICRORED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Total </a:t>
                      </a:r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de</a:t>
                      </a:r>
                      <a:b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niños y niñas menores</a:t>
                      </a:r>
                      <a:b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de 1 año con tipo de</a:t>
                      </a:r>
                      <a:b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seguro </a:t>
                      </a:r>
                      <a:r>
                        <a:rPr lang="es-MX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Minsa</a:t>
                      </a:r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</a:t>
                      </a:r>
                      <a:b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registrado en el </a:t>
                      </a:r>
                      <a:r>
                        <a:rPr lang="es-MX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padrón</a:t>
                      </a:r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/>
                      </a:r>
                      <a:b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nominal con DNI.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Total </a:t>
                      </a:r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/>
                      </a:r>
                      <a:b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de niños y niñas</a:t>
                      </a:r>
                      <a:b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menores de 1 año</a:t>
                      </a:r>
                      <a:b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que recibieron</a:t>
                      </a:r>
                      <a:b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Paquete Integral de </a:t>
                      </a:r>
                      <a:b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Salud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INDICADOR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Control Cred</a:t>
                      </a:r>
                      <a:b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(11º)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Tamizaje de</a:t>
                      </a:r>
                      <a:b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Desarrollo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3ra. Dosis de</a:t>
                      </a:r>
                      <a:b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vacuna</a:t>
                      </a:r>
                      <a:b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Antipolio</a:t>
                      </a:r>
                      <a:endParaRPr lang="es-MX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3ra. Dosis de</a:t>
                      </a:r>
                      <a:b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vacuna</a:t>
                      </a:r>
                      <a:b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Pentavalente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2da. Dosis de</a:t>
                      </a:r>
                      <a:b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vacuna</a:t>
                      </a:r>
                      <a:b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Neumococo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2da. Dosis de</a:t>
                      </a:r>
                      <a:b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vacuna</a:t>
                      </a:r>
                      <a:b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Rotavirus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01 Dosaje de</a:t>
                      </a:r>
                      <a:b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Hemoglobina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Suplentación</a:t>
                      </a:r>
                      <a:b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de</a:t>
                      </a:r>
                      <a:b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 y 5 meses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Suplentación </a:t>
                      </a:r>
                      <a:b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de</a:t>
                      </a:r>
                      <a:b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 a 11 meses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01 Sesión</a:t>
                      </a:r>
                      <a:b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Demostrativa</a:t>
                      </a:r>
                      <a:b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en preparación</a:t>
                      </a:r>
                      <a:b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de alimentos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01 Visita Familiar</a:t>
                      </a:r>
                      <a:b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Integral 4 meses</a:t>
                      </a:r>
                      <a:b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+</a:t>
                      </a:r>
                      <a:b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Consejeria Integral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02 Visita familiar integral </a:t>
                      </a:r>
                      <a:r>
                        <a:rPr lang="es-MX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ó</a:t>
                      </a:r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/>
                      </a:r>
                      <a:b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Teleorientación</a:t>
                      </a:r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/>
                      </a:r>
                      <a:b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+ consejería integral </a:t>
                      </a:r>
                      <a:r>
                        <a:rPr lang="es-MX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ó</a:t>
                      </a:r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/>
                      </a:r>
                      <a:b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suplentacion</a:t>
                      </a:r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de hierro </a:t>
                      </a:r>
                      <a:r>
                        <a:rPr lang="es-MX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ó</a:t>
                      </a:r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/>
                      </a:r>
                      <a:b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consejería de pautas de </a:t>
                      </a:r>
                      <a:b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crianza y </a:t>
                      </a:r>
                      <a:r>
                        <a:rPr lang="es-MX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biuen</a:t>
                      </a:r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trato…….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365343"/>
                  </a:ext>
                </a:extLst>
              </a:tr>
              <a:tr h="174531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ACORIA</a:t>
                      </a:r>
                    </a:p>
                  </a:txBody>
                  <a:tcPr marL="3609" marR="3609" marT="36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103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0.0%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77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74.8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77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74.8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90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87.4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91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88.3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93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90.3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83.5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87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84.5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82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79.6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93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90.3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74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71.8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37.9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10.7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07370"/>
                  </a:ext>
                </a:extLst>
              </a:tr>
              <a:tr h="269524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ASCENSION</a:t>
                      </a:r>
                    </a:p>
                  </a:txBody>
                  <a:tcPr marL="3609" marR="3609" marT="36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199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1.4%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148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74.4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148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74.4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180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90.5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176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88.4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186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93.5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181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91.0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182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91.5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164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82.4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178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89.4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131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65.8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49.7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4.5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5431398"/>
                  </a:ext>
                </a:extLst>
              </a:tr>
              <a:tr h="269524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AYACCOCHA</a:t>
                      </a:r>
                    </a:p>
                  </a:txBody>
                  <a:tcPr marL="3609" marR="3609" marT="36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0.0%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61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92.4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61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92.4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64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97.0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64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97.0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63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95.5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62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93.9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62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93.9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60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90.9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63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95.5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41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62.1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16.7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3.0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900757"/>
                  </a:ext>
                </a:extLst>
              </a:tr>
              <a:tr h="174531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HUANDO</a:t>
                      </a:r>
                    </a:p>
                  </a:txBody>
                  <a:tcPr marL="3609" marR="3609" marT="36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0.0%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62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72.1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62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72.1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91.9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91.9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82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95.3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82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95.3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81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94.2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78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90.7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91.9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21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24.4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41.9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18.6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4824362"/>
                  </a:ext>
                </a:extLst>
              </a:tr>
              <a:tr h="269524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IZCUCHACA</a:t>
                      </a:r>
                    </a:p>
                  </a:txBody>
                  <a:tcPr marL="3609" marR="3609" marT="36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4.0%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90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82.6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90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82.6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98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89.9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101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92.7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102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93.6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97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89.0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101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92.7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90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82.6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105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96.3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64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58.7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32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29.4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4.6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3154073"/>
                  </a:ext>
                </a:extLst>
              </a:tr>
              <a:tr h="174531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MOYA</a:t>
                      </a:r>
                    </a:p>
                  </a:txBody>
                  <a:tcPr marL="3609" marR="3609" marT="36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60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12.2%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93.3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93.3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98.3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98.3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98.3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98.3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98.3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58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96.7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57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95.0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47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78.3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38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63.3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26.7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0560545"/>
                  </a:ext>
                </a:extLst>
              </a:tr>
              <a:tr h="269524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SANTA ANA</a:t>
                      </a:r>
                    </a:p>
                  </a:txBody>
                  <a:tcPr marL="3609" marR="3609" marT="36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368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1.2%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285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77.4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285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77.4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314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85.3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306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83.2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336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91.3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327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88.9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323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87.8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314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85.3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316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85.9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216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58.7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201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54.6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5.2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930830"/>
                  </a:ext>
                </a:extLst>
              </a:tr>
              <a:tr h="174531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YAULI</a:t>
                      </a:r>
                    </a:p>
                  </a:txBody>
                  <a:tcPr marL="3609" marR="3609" marT="36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287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0.5%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205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71.4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205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71.4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241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84.0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241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84.0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257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89.5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251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87.5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240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83.6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229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79.8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238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82.9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185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64.5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148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51.6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5.6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309096"/>
                  </a:ext>
                </a:extLst>
              </a:tr>
              <a:tr h="174531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RED HVCA</a:t>
                      </a:r>
                    </a:p>
                  </a:txBody>
                  <a:tcPr marL="3609" marR="3609" marT="36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873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1.6%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646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74.0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646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74.0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765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87.6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774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88.7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812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93.0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785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89.9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761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87.2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735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84.2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751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86.0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496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56.8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408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46.7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46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5.3</a:t>
                      </a:r>
                    </a:p>
                  </a:txBody>
                  <a:tcPr marL="3609" marR="3609" marT="3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061479"/>
                  </a:ext>
                </a:extLst>
              </a:tr>
            </a:tbl>
          </a:graphicData>
        </a:graphic>
      </p:graphicFrame>
      <p:sp>
        <p:nvSpPr>
          <p:cNvPr id="2" name="Rectángulo 1"/>
          <p:cNvSpPr/>
          <p:nvPr/>
        </p:nvSpPr>
        <p:spPr>
          <a:xfrm>
            <a:off x="1979712" y="0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"/>
            <a:r>
              <a:rPr lang="es-ES" sz="1100" b="1" dirty="0">
                <a:solidFill>
                  <a:srgbClr val="000000"/>
                </a:solidFill>
                <a:latin typeface="Arial Narrow" panose="020B0606020202030204" pitchFamily="34" charset="0"/>
              </a:rPr>
              <a:t>EVALUACION POR ACTIVIDAD PERIODO 2023 </a:t>
            </a:r>
            <a:br>
              <a:rPr lang="es-ES" sz="1100" b="1" dirty="0">
                <a:solidFill>
                  <a:srgbClr val="000000"/>
                </a:solidFill>
                <a:latin typeface="Arial Narrow" panose="020B0606020202030204" pitchFamily="34" charset="0"/>
              </a:rPr>
            </a:br>
            <a:r>
              <a:rPr lang="es-ES" sz="1100" b="1" dirty="0">
                <a:solidFill>
                  <a:srgbClr val="000000"/>
                </a:solidFill>
                <a:latin typeface="Arial Narrow" panose="020B0606020202030204" pitchFamily="34" charset="0"/>
              </a:rPr>
              <a:t>PORCENTAJE DE </a:t>
            </a:r>
            <a:r>
              <a:rPr lang="es-ES" sz="1100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NIÑOS MENORES DE 1 AÑO </a:t>
            </a:r>
            <a:r>
              <a:rPr lang="es-ES" sz="1100" b="1" dirty="0">
                <a:solidFill>
                  <a:srgbClr val="000000"/>
                </a:solidFill>
                <a:latin typeface="Arial Narrow" panose="020B0606020202030204" pitchFamily="34" charset="0"/>
              </a:rPr>
              <a:t>CON PAQUETE INTEGRAL</a:t>
            </a:r>
            <a:endParaRPr lang="es-ES" sz="11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35496" y="5718709"/>
            <a:ext cx="91085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b="1" dirty="0">
                <a:latin typeface="Arial Narrow" panose="020B0606020202030204" pitchFamily="34" charset="0"/>
              </a:rPr>
              <a:t>ANÁLISIS: </a:t>
            </a:r>
            <a:r>
              <a:rPr lang="es-PE" sz="1600" dirty="0" smtClean="0">
                <a:latin typeface="Arial Narrow" panose="020B0606020202030204" pitchFamily="34" charset="0"/>
              </a:rPr>
              <a:t>Para el tercer trimestre 2023 se tiene un avance de 22.4% a comparación del año 2022 con un 6.74%; siendo el incremento de 15.7% al presente año.</a:t>
            </a:r>
          </a:p>
          <a:p>
            <a:pPr algn="just"/>
            <a:r>
              <a:rPr lang="es-PE" sz="1600" dirty="0" smtClean="0">
                <a:latin typeface="Arial Narrow" panose="020B0606020202030204" pitchFamily="34" charset="0"/>
              </a:rPr>
              <a:t>La </a:t>
            </a:r>
            <a:r>
              <a:rPr lang="es-PE" sz="1600" dirty="0" err="1" smtClean="0">
                <a:latin typeface="Arial Narrow" panose="020B0606020202030204" pitchFamily="34" charset="0"/>
              </a:rPr>
              <a:t>Microred</a:t>
            </a:r>
            <a:r>
              <a:rPr lang="es-PE" sz="1600" dirty="0" smtClean="0">
                <a:latin typeface="Arial Narrow" panose="020B0606020202030204" pitchFamily="34" charset="0"/>
              </a:rPr>
              <a:t> de Moya, </a:t>
            </a:r>
            <a:r>
              <a:rPr lang="es-PE" sz="1600" dirty="0" err="1" smtClean="0">
                <a:latin typeface="Arial Narrow" panose="020B0606020202030204" pitchFamily="34" charset="0"/>
              </a:rPr>
              <a:t>Ayaccocha</a:t>
            </a:r>
            <a:r>
              <a:rPr lang="es-PE" sz="1600" dirty="0" smtClean="0">
                <a:latin typeface="Arial Narrow" panose="020B0606020202030204" pitchFamily="34" charset="0"/>
              </a:rPr>
              <a:t>, Huando y </a:t>
            </a:r>
            <a:r>
              <a:rPr lang="es-PE" sz="1600" dirty="0" err="1" smtClean="0">
                <a:latin typeface="Arial Narrow" panose="020B0606020202030204" pitchFamily="34" charset="0"/>
              </a:rPr>
              <a:t>Yauli</a:t>
            </a:r>
            <a:r>
              <a:rPr lang="es-PE" sz="1600" dirty="0" smtClean="0">
                <a:latin typeface="Arial Narrow" panose="020B0606020202030204" pitchFamily="34" charset="0"/>
              </a:rPr>
              <a:t> logran alcanzar un rendimiento mayor al 25% del paquete integrado de salud en los niños y niñas de 1 año de edad.</a:t>
            </a:r>
            <a:endParaRPr lang="es-PE" sz="1600" dirty="0"/>
          </a:p>
        </p:txBody>
      </p:sp>
      <p:graphicFrame>
        <p:nvGraphicFramePr>
          <p:cNvPr id="8" name="1 Gráfico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6758240"/>
              </p:ext>
            </p:extLst>
          </p:nvPr>
        </p:nvGraphicFramePr>
        <p:xfrm>
          <a:off x="193104" y="116632"/>
          <a:ext cx="8843401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uadroTexto 13"/>
          <p:cNvSpPr txBox="1"/>
          <p:nvPr/>
        </p:nvSpPr>
        <p:spPr>
          <a:xfrm>
            <a:off x="7524328" y="119011"/>
            <a:ext cx="1426512" cy="43088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PE" sz="11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META:   </a:t>
            </a:r>
            <a:r>
              <a:rPr lang="es-PE" sz="11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25.0%  </a:t>
            </a:r>
            <a:r>
              <a:rPr lang="es-PE" sz="11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LOGRO:   </a:t>
            </a:r>
            <a:r>
              <a:rPr lang="es-PE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lang="es-PE" sz="11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.4% </a:t>
            </a:r>
            <a:endParaRPr lang="es-PE" sz="11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8753"/>
              </p:ext>
            </p:extLst>
          </p:nvPr>
        </p:nvGraphicFramePr>
        <p:xfrm>
          <a:off x="35496" y="4365104"/>
          <a:ext cx="9001007" cy="1175935"/>
        </p:xfrm>
        <a:graphic>
          <a:graphicData uri="http://schemas.openxmlformats.org/drawingml/2006/table">
            <a:tbl>
              <a:tblPr/>
              <a:tblGrid>
                <a:gridCol w="715809">
                  <a:extLst>
                    <a:ext uri="{9D8B030D-6E8A-4147-A177-3AD203B41FA5}">
                      <a16:colId xmlns:a16="http://schemas.microsoft.com/office/drawing/2014/main" val="1033964676"/>
                    </a:ext>
                  </a:extLst>
                </a:gridCol>
                <a:gridCol w="304485">
                  <a:extLst>
                    <a:ext uri="{9D8B030D-6E8A-4147-A177-3AD203B41FA5}">
                      <a16:colId xmlns:a16="http://schemas.microsoft.com/office/drawing/2014/main" val="1162729342"/>
                    </a:ext>
                  </a:extLst>
                </a:gridCol>
                <a:gridCol w="368588">
                  <a:extLst>
                    <a:ext uri="{9D8B030D-6E8A-4147-A177-3AD203B41FA5}">
                      <a16:colId xmlns:a16="http://schemas.microsoft.com/office/drawing/2014/main" val="2370559747"/>
                    </a:ext>
                  </a:extLst>
                </a:gridCol>
                <a:gridCol w="304485">
                  <a:extLst>
                    <a:ext uri="{9D8B030D-6E8A-4147-A177-3AD203B41FA5}">
                      <a16:colId xmlns:a16="http://schemas.microsoft.com/office/drawing/2014/main" val="1808691928"/>
                    </a:ext>
                  </a:extLst>
                </a:gridCol>
                <a:gridCol w="304485">
                  <a:extLst>
                    <a:ext uri="{9D8B030D-6E8A-4147-A177-3AD203B41FA5}">
                      <a16:colId xmlns:a16="http://schemas.microsoft.com/office/drawing/2014/main" val="3510856427"/>
                    </a:ext>
                  </a:extLst>
                </a:gridCol>
                <a:gridCol w="304485">
                  <a:extLst>
                    <a:ext uri="{9D8B030D-6E8A-4147-A177-3AD203B41FA5}">
                      <a16:colId xmlns:a16="http://schemas.microsoft.com/office/drawing/2014/main" val="1830095779"/>
                    </a:ext>
                  </a:extLst>
                </a:gridCol>
                <a:gridCol w="304485">
                  <a:extLst>
                    <a:ext uri="{9D8B030D-6E8A-4147-A177-3AD203B41FA5}">
                      <a16:colId xmlns:a16="http://schemas.microsoft.com/office/drawing/2014/main" val="1438216022"/>
                    </a:ext>
                  </a:extLst>
                </a:gridCol>
                <a:gridCol w="304485">
                  <a:extLst>
                    <a:ext uri="{9D8B030D-6E8A-4147-A177-3AD203B41FA5}">
                      <a16:colId xmlns:a16="http://schemas.microsoft.com/office/drawing/2014/main" val="662570918"/>
                    </a:ext>
                  </a:extLst>
                </a:gridCol>
                <a:gridCol w="304485">
                  <a:extLst>
                    <a:ext uri="{9D8B030D-6E8A-4147-A177-3AD203B41FA5}">
                      <a16:colId xmlns:a16="http://schemas.microsoft.com/office/drawing/2014/main" val="1642454904"/>
                    </a:ext>
                  </a:extLst>
                </a:gridCol>
                <a:gridCol w="304485">
                  <a:extLst>
                    <a:ext uri="{9D8B030D-6E8A-4147-A177-3AD203B41FA5}">
                      <a16:colId xmlns:a16="http://schemas.microsoft.com/office/drawing/2014/main" val="2268966257"/>
                    </a:ext>
                  </a:extLst>
                </a:gridCol>
                <a:gridCol w="304485">
                  <a:extLst>
                    <a:ext uri="{9D8B030D-6E8A-4147-A177-3AD203B41FA5}">
                      <a16:colId xmlns:a16="http://schemas.microsoft.com/office/drawing/2014/main" val="752355576"/>
                    </a:ext>
                  </a:extLst>
                </a:gridCol>
                <a:gridCol w="304485">
                  <a:extLst>
                    <a:ext uri="{9D8B030D-6E8A-4147-A177-3AD203B41FA5}">
                      <a16:colId xmlns:a16="http://schemas.microsoft.com/office/drawing/2014/main" val="702791676"/>
                    </a:ext>
                  </a:extLst>
                </a:gridCol>
                <a:gridCol w="304485">
                  <a:extLst>
                    <a:ext uri="{9D8B030D-6E8A-4147-A177-3AD203B41FA5}">
                      <a16:colId xmlns:a16="http://schemas.microsoft.com/office/drawing/2014/main" val="370164144"/>
                    </a:ext>
                  </a:extLst>
                </a:gridCol>
                <a:gridCol w="304485">
                  <a:extLst>
                    <a:ext uri="{9D8B030D-6E8A-4147-A177-3AD203B41FA5}">
                      <a16:colId xmlns:a16="http://schemas.microsoft.com/office/drawing/2014/main" val="2857552731"/>
                    </a:ext>
                  </a:extLst>
                </a:gridCol>
                <a:gridCol w="304485">
                  <a:extLst>
                    <a:ext uri="{9D8B030D-6E8A-4147-A177-3AD203B41FA5}">
                      <a16:colId xmlns:a16="http://schemas.microsoft.com/office/drawing/2014/main" val="1509172982"/>
                    </a:ext>
                  </a:extLst>
                </a:gridCol>
                <a:gridCol w="304485">
                  <a:extLst>
                    <a:ext uri="{9D8B030D-6E8A-4147-A177-3AD203B41FA5}">
                      <a16:colId xmlns:a16="http://schemas.microsoft.com/office/drawing/2014/main" val="4267626173"/>
                    </a:ext>
                  </a:extLst>
                </a:gridCol>
                <a:gridCol w="304485">
                  <a:extLst>
                    <a:ext uri="{9D8B030D-6E8A-4147-A177-3AD203B41FA5}">
                      <a16:colId xmlns:a16="http://schemas.microsoft.com/office/drawing/2014/main" val="2567192190"/>
                    </a:ext>
                  </a:extLst>
                </a:gridCol>
                <a:gridCol w="304485">
                  <a:extLst>
                    <a:ext uri="{9D8B030D-6E8A-4147-A177-3AD203B41FA5}">
                      <a16:colId xmlns:a16="http://schemas.microsoft.com/office/drawing/2014/main" val="2163225357"/>
                    </a:ext>
                  </a:extLst>
                </a:gridCol>
                <a:gridCol w="304485">
                  <a:extLst>
                    <a:ext uri="{9D8B030D-6E8A-4147-A177-3AD203B41FA5}">
                      <a16:colId xmlns:a16="http://schemas.microsoft.com/office/drawing/2014/main" val="4168443177"/>
                    </a:ext>
                  </a:extLst>
                </a:gridCol>
                <a:gridCol w="304485">
                  <a:extLst>
                    <a:ext uri="{9D8B030D-6E8A-4147-A177-3AD203B41FA5}">
                      <a16:colId xmlns:a16="http://schemas.microsoft.com/office/drawing/2014/main" val="1689540098"/>
                    </a:ext>
                  </a:extLst>
                </a:gridCol>
                <a:gridCol w="304485">
                  <a:extLst>
                    <a:ext uri="{9D8B030D-6E8A-4147-A177-3AD203B41FA5}">
                      <a16:colId xmlns:a16="http://schemas.microsoft.com/office/drawing/2014/main" val="882533389"/>
                    </a:ext>
                  </a:extLst>
                </a:gridCol>
                <a:gridCol w="304485">
                  <a:extLst>
                    <a:ext uri="{9D8B030D-6E8A-4147-A177-3AD203B41FA5}">
                      <a16:colId xmlns:a16="http://schemas.microsoft.com/office/drawing/2014/main" val="531398053"/>
                    </a:ext>
                  </a:extLst>
                </a:gridCol>
                <a:gridCol w="304485">
                  <a:extLst>
                    <a:ext uri="{9D8B030D-6E8A-4147-A177-3AD203B41FA5}">
                      <a16:colId xmlns:a16="http://schemas.microsoft.com/office/drawing/2014/main" val="3795970728"/>
                    </a:ext>
                  </a:extLst>
                </a:gridCol>
                <a:gridCol w="304485">
                  <a:extLst>
                    <a:ext uri="{9D8B030D-6E8A-4147-A177-3AD203B41FA5}">
                      <a16:colId xmlns:a16="http://schemas.microsoft.com/office/drawing/2014/main" val="1583347130"/>
                    </a:ext>
                  </a:extLst>
                </a:gridCol>
                <a:gridCol w="304485">
                  <a:extLst>
                    <a:ext uri="{9D8B030D-6E8A-4147-A177-3AD203B41FA5}">
                      <a16:colId xmlns:a16="http://schemas.microsoft.com/office/drawing/2014/main" val="2465919220"/>
                    </a:ext>
                  </a:extLst>
                </a:gridCol>
                <a:gridCol w="304485">
                  <a:extLst>
                    <a:ext uri="{9D8B030D-6E8A-4147-A177-3AD203B41FA5}">
                      <a16:colId xmlns:a16="http://schemas.microsoft.com/office/drawing/2014/main" val="2384084869"/>
                    </a:ext>
                  </a:extLst>
                </a:gridCol>
                <a:gridCol w="304485">
                  <a:extLst>
                    <a:ext uri="{9D8B030D-6E8A-4147-A177-3AD203B41FA5}">
                      <a16:colId xmlns:a16="http://schemas.microsoft.com/office/drawing/2014/main" val="4146081328"/>
                    </a:ext>
                  </a:extLst>
                </a:gridCol>
                <a:gridCol w="304485">
                  <a:extLst>
                    <a:ext uri="{9D8B030D-6E8A-4147-A177-3AD203B41FA5}">
                      <a16:colId xmlns:a16="http://schemas.microsoft.com/office/drawing/2014/main" val="1553977376"/>
                    </a:ext>
                  </a:extLst>
                </a:gridCol>
              </a:tblGrid>
              <a:tr h="38442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DESCRIPCION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 HUANCAVELICA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ACORIA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ASCENSION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AYACCOCHA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HUANDO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IZCUCHACA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MOYA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SANTA ANA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RED YAULI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2156608"/>
                  </a:ext>
                </a:extLst>
              </a:tr>
              <a:tr h="18774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910" marR="6910" marT="69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6070431"/>
                  </a:ext>
                </a:extLst>
              </a:tr>
              <a:tr h="228272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COBERTURA</a:t>
                      </a:r>
                    </a:p>
                  </a:txBody>
                  <a:tcPr marL="6910" marR="6910" marT="69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6.77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6.74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22.36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18.55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13.86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19.30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4.40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2.04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15.22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5.71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8.86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46.48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11.69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6.19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44.59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3.92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18.97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21.09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23.08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37.97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60.56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4.31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2.97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4.79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4.68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1.90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30.77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498258"/>
                  </a:ext>
                </a:extLst>
              </a:tr>
              <a:tr h="187745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</a:t>
                      </a:r>
                    </a:p>
                  </a:txBody>
                  <a:tcPr marL="6910" marR="6910" marT="69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1433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1557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1364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441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471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397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385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369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325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2814147"/>
                  </a:ext>
                </a:extLst>
              </a:tr>
              <a:tr h="187745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EJEC</a:t>
                      </a:r>
                    </a:p>
                  </a:txBody>
                  <a:tcPr marL="6910" marR="6910" marT="69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305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910" marR="6910" marT="69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910" marR="6910" marT="69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707905"/>
                  </a:ext>
                </a:extLst>
              </a:tr>
            </a:tbl>
          </a:graphicData>
        </a:graphic>
      </p:graphicFrame>
      <p:sp>
        <p:nvSpPr>
          <p:cNvPr id="9" name="Rectángulo 8"/>
          <p:cNvSpPr/>
          <p:nvPr/>
        </p:nvSpPr>
        <p:spPr>
          <a:xfrm>
            <a:off x="-26640" y="5512091"/>
            <a:ext cx="5436096" cy="2616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 </a:t>
            </a:r>
            <a:r>
              <a:rPr lang="es-ES" sz="1050" b="1" dirty="0"/>
              <a:t>FUENTE: REPORT </a:t>
            </a:r>
            <a:r>
              <a:rPr lang="es-ES" sz="1050" b="1" dirty="0" smtClean="0"/>
              <a:t>HIS-DIRESA 2023/PADRON NOMINAL </a:t>
            </a:r>
            <a:r>
              <a:rPr lang="es-ES" sz="1050" b="1" dirty="0"/>
              <a:t>HVCA 2019, 2022, 2023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0" y="3573016"/>
            <a:ext cx="9036496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1250" b="1" dirty="0" smtClean="0">
                <a:latin typeface="Arial Narrow" panose="020B0606020202030204" pitchFamily="34" charset="0"/>
              </a:rPr>
              <a:t>ANÁLISIS</a:t>
            </a:r>
            <a:r>
              <a:rPr lang="es-PE" sz="1250" b="1" dirty="0">
                <a:latin typeface="Arial Narrow" panose="020B0606020202030204" pitchFamily="34" charset="0"/>
              </a:rPr>
              <a:t>: </a:t>
            </a:r>
            <a:endParaRPr lang="es-PE" sz="1250" b="1" dirty="0" smtClean="0"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s-MX" sz="1200" dirty="0">
                <a:latin typeface="Arial Narrow" panose="020B0606020202030204" pitchFamily="34" charset="0"/>
              </a:rPr>
              <a:t>Cabe resaltar que la actividad que menor avance tiene es el Estudio parasitológico de heces y el 2° </a:t>
            </a:r>
            <a:r>
              <a:rPr lang="es-MX" sz="1200" dirty="0" err="1">
                <a:latin typeface="Arial Narrow" panose="020B0606020202030204" pitchFamily="34" charset="0"/>
              </a:rPr>
              <a:t>Dosaje</a:t>
            </a:r>
            <a:r>
              <a:rPr lang="es-MX" sz="1200" dirty="0">
                <a:latin typeface="Arial Narrow" panose="020B0606020202030204" pitchFamily="34" charset="0"/>
              </a:rPr>
              <a:t> de hemoglobina, teniendo en </a:t>
            </a:r>
            <a:r>
              <a:rPr lang="es-MX" sz="1200" dirty="0" smtClean="0">
                <a:latin typeface="Arial Narrow" panose="020B0606020202030204" pitchFamily="34" charset="0"/>
              </a:rPr>
              <a:t>consideración </a:t>
            </a:r>
            <a:r>
              <a:rPr lang="es-MX" sz="1200" dirty="0">
                <a:latin typeface="Arial Narrow" panose="020B0606020202030204" pitchFamily="34" charset="0"/>
              </a:rPr>
              <a:t>que estos indicadores son medidos retrospectivamente la </a:t>
            </a:r>
            <a:r>
              <a:rPr lang="es-MX" sz="1200" dirty="0" smtClean="0">
                <a:latin typeface="Arial Narrow" panose="020B0606020202030204" pitchFamily="34" charset="0"/>
              </a:rPr>
              <a:t>implementación </a:t>
            </a:r>
            <a:r>
              <a:rPr lang="es-MX" sz="1200" dirty="0">
                <a:latin typeface="Arial Narrow" panose="020B0606020202030204" pitchFamily="34" charset="0"/>
              </a:rPr>
              <a:t>del descare de parasitosis se fue implementando estrictamente a partir del cuarto trimestre del 2022.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es-MX" sz="1200" dirty="0">
                <a:latin typeface="Arial Narrow" panose="020B0606020202030204" pitchFamily="34" charset="0"/>
              </a:rPr>
              <a:t>Con respecto al 2° </a:t>
            </a:r>
            <a:r>
              <a:rPr lang="es-MX" sz="1200" dirty="0" err="1">
                <a:latin typeface="Arial Narrow" panose="020B0606020202030204" pitchFamily="34" charset="0"/>
              </a:rPr>
              <a:t>dosaje</a:t>
            </a:r>
            <a:r>
              <a:rPr lang="es-MX" sz="1200" dirty="0">
                <a:latin typeface="Arial Narrow" panose="020B0606020202030204" pitchFamily="34" charset="0"/>
              </a:rPr>
              <a:t> de hemoglobina, se evidencia dentro del reporte a niños con diagnostico de anemia a quienes se les realiza el </a:t>
            </a:r>
            <a:r>
              <a:rPr lang="es-MX" sz="1200" dirty="0" err="1">
                <a:latin typeface="Arial Narrow" panose="020B0606020202030204" pitchFamily="34" charset="0"/>
              </a:rPr>
              <a:t>dosaje</a:t>
            </a:r>
            <a:r>
              <a:rPr lang="es-MX" sz="1200" dirty="0">
                <a:latin typeface="Arial Narrow" panose="020B0606020202030204" pitchFamily="34" charset="0"/>
              </a:rPr>
              <a:t> de hemoglobina de control </a:t>
            </a:r>
            <a:r>
              <a:rPr lang="es-MX" sz="1200" dirty="0" smtClean="0">
                <a:latin typeface="Arial Narrow" panose="020B0606020202030204" pitchFamily="34" charset="0"/>
              </a:rPr>
              <a:t>según </a:t>
            </a:r>
            <a:r>
              <a:rPr lang="es-MX" sz="1200" dirty="0">
                <a:latin typeface="Arial Narrow" panose="020B0606020202030204" pitchFamily="34" charset="0"/>
              </a:rPr>
              <a:t>normativa (al mes, a los 3 meses y a los 6 meses de iniciado el tratamiento); por ende,  no cumple el intervalo de 6 meses entre ambos </a:t>
            </a:r>
            <a:r>
              <a:rPr lang="es-MX" sz="1200" dirty="0" err="1">
                <a:latin typeface="Arial Narrow" panose="020B0606020202030204" pitchFamily="34" charset="0"/>
              </a:rPr>
              <a:t>dosajes</a:t>
            </a:r>
            <a:r>
              <a:rPr lang="es-MX" sz="1200" dirty="0">
                <a:latin typeface="Arial Narrow" panose="020B0606020202030204" pitchFamily="34" charset="0"/>
              </a:rPr>
              <a:t> no siendo considerado como cumplimiento del paquete, quedando pendiente la </a:t>
            </a:r>
            <a:r>
              <a:rPr lang="es-MX" sz="1200" dirty="0" smtClean="0">
                <a:latin typeface="Arial Narrow" panose="020B0606020202030204" pitchFamily="34" charset="0"/>
              </a:rPr>
              <a:t>coordinación </a:t>
            </a:r>
            <a:r>
              <a:rPr lang="es-MX" sz="1200" dirty="0">
                <a:latin typeface="Arial Narrow" panose="020B0606020202030204" pitchFamily="34" charset="0"/>
              </a:rPr>
              <a:t>con DIRESA para su consideración.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es-MX" sz="1200" dirty="0">
                <a:latin typeface="Arial Narrow" panose="020B0606020202030204" pitchFamily="34" charset="0"/>
              </a:rPr>
              <a:t>Asimismo se tiene un porcentaje entre el </a:t>
            </a:r>
            <a:r>
              <a:rPr lang="es-MX" sz="1200" dirty="0" smtClean="0">
                <a:latin typeface="Arial Narrow" panose="020B0606020202030204" pitchFamily="34" charset="0"/>
              </a:rPr>
              <a:t>15% </a:t>
            </a:r>
            <a:r>
              <a:rPr lang="es-MX" sz="1200" dirty="0">
                <a:latin typeface="Arial Narrow" panose="020B0606020202030204" pitchFamily="34" charset="0"/>
              </a:rPr>
              <a:t>de niños que migran constantemente a otras regiones, los cuales hacen </a:t>
            </a:r>
            <a:r>
              <a:rPr lang="es-MX" sz="1200" dirty="0" smtClean="0">
                <a:latin typeface="Arial Narrow" panose="020B0606020202030204" pitchFamily="34" charset="0"/>
              </a:rPr>
              <a:t>deserción </a:t>
            </a:r>
            <a:r>
              <a:rPr lang="es-MX" sz="1200" dirty="0">
                <a:latin typeface="Arial Narrow" panose="020B0606020202030204" pitchFamily="34" charset="0"/>
              </a:rPr>
              <a:t>a la provincia, no teniendo respuesta de los responsables de </a:t>
            </a:r>
            <a:r>
              <a:rPr lang="es-MX" sz="1200" dirty="0" smtClean="0">
                <a:latin typeface="Arial Narrow" panose="020B0606020202030204" pitchFamily="34" charset="0"/>
              </a:rPr>
              <a:t>padrón </a:t>
            </a:r>
            <a:r>
              <a:rPr lang="es-MX" sz="1200" dirty="0">
                <a:latin typeface="Arial Narrow" panose="020B0606020202030204" pitchFamily="34" charset="0"/>
              </a:rPr>
              <a:t>nominal para su </a:t>
            </a:r>
            <a:r>
              <a:rPr lang="es-MX" sz="1200" dirty="0" smtClean="0">
                <a:latin typeface="Arial Narrow" panose="020B0606020202030204" pitchFamily="34" charset="0"/>
              </a:rPr>
              <a:t>migración </a:t>
            </a:r>
            <a:r>
              <a:rPr lang="es-MX" sz="1200" dirty="0">
                <a:latin typeface="Arial Narrow" panose="020B0606020202030204" pitchFamily="34" charset="0"/>
              </a:rPr>
              <a:t>en donde realmente radican, teniendo aún algunas inconsistencias en la homologación del padrón nominal. </a:t>
            </a:r>
            <a:endParaRPr lang="es-MX" sz="1200" dirty="0" smtClean="0"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s-PE" sz="1200" dirty="0" smtClean="0">
                <a:latin typeface="Arial Narrow" panose="020B0606020202030204" pitchFamily="34" charset="0"/>
              </a:rPr>
              <a:t>En el año 2022 se tuvo desabastecimiento de los frascos para recolección de muestras entre los meses de julio a noviembre, motivo por el cual se estuvo trabajando con las laminas porta objetos generando dificultad para la toma de muestras</a:t>
            </a:r>
            <a:r>
              <a:rPr lang="es-PE" sz="1200" dirty="0">
                <a:latin typeface="Arial Narrow" panose="020B0606020202030204" pitchFamily="34" charset="0"/>
              </a:rPr>
              <a:t>.</a:t>
            </a:r>
            <a:endParaRPr lang="es-PE" sz="1200" dirty="0" smtClean="0">
              <a:latin typeface="Arial Narrow" panose="020B0606020202030204" pitchFamily="34" charset="0"/>
            </a:endParaRPr>
          </a:p>
          <a:p>
            <a:pPr algn="just"/>
            <a:r>
              <a:rPr lang="es-PE" sz="1250" b="1" dirty="0" smtClean="0">
                <a:latin typeface="Arial Narrow" panose="020B0606020202030204" pitchFamily="34" charset="0"/>
              </a:rPr>
              <a:t>ACCION DE MEJORA: 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es-PE" sz="12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Realizar </a:t>
            </a:r>
            <a:r>
              <a:rPr lang="es-PE" sz="1200" dirty="0">
                <a:solidFill>
                  <a:srgbClr val="000000"/>
                </a:solidFill>
                <a:latin typeface="Arial Narrow" panose="020B0606020202030204" pitchFamily="34" charset="0"/>
              </a:rPr>
              <a:t>el cierre de brechas mediante la identificación y focalización de los niños que durante el año de edad no se realizaron el descarte de parasitosis, priorizando los EESS en alto riesgo</a:t>
            </a:r>
            <a:r>
              <a:rPr lang="es-PE" sz="12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.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es-PE" sz="12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Garantizar continuamente el abastecimiento oportuno de los insumos necesarios  para la realización de las actividades que incluyen dentro del paquete  básico de salud del niño.</a:t>
            </a:r>
            <a:endParaRPr lang="es-PE" sz="1200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2323056"/>
              </p:ext>
            </p:extLst>
          </p:nvPr>
        </p:nvGraphicFramePr>
        <p:xfrm>
          <a:off x="107505" y="332656"/>
          <a:ext cx="8928991" cy="3259013"/>
        </p:xfrm>
        <a:graphic>
          <a:graphicData uri="http://schemas.openxmlformats.org/drawingml/2006/table">
            <a:tbl>
              <a:tblPr/>
              <a:tblGrid>
                <a:gridCol w="648072">
                  <a:extLst>
                    <a:ext uri="{9D8B030D-6E8A-4147-A177-3AD203B41FA5}">
                      <a16:colId xmlns:a16="http://schemas.microsoft.com/office/drawing/2014/main" val="3051204689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588872070"/>
                    </a:ext>
                  </a:extLst>
                </a:gridCol>
                <a:gridCol w="368151">
                  <a:extLst>
                    <a:ext uri="{9D8B030D-6E8A-4147-A177-3AD203B41FA5}">
                      <a16:colId xmlns:a16="http://schemas.microsoft.com/office/drawing/2014/main" val="284269429"/>
                    </a:ext>
                  </a:extLst>
                </a:gridCol>
                <a:gridCol w="482757">
                  <a:extLst>
                    <a:ext uri="{9D8B030D-6E8A-4147-A177-3AD203B41FA5}">
                      <a16:colId xmlns:a16="http://schemas.microsoft.com/office/drawing/2014/main" val="2104663880"/>
                    </a:ext>
                  </a:extLst>
                </a:gridCol>
                <a:gridCol w="434482">
                  <a:extLst>
                    <a:ext uri="{9D8B030D-6E8A-4147-A177-3AD203B41FA5}">
                      <a16:colId xmlns:a16="http://schemas.microsoft.com/office/drawing/2014/main" val="1918731349"/>
                    </a:ext>
                  </a:extLst>
                </a:gridCol>
                <a:gridCol w="289653">
                  <a:extLst>
                    <a:ext uri="{9D8B030D-6E8A-4147-A177-3AD203B41FA5}">
                      <a16:colId xmlns:a16="http://schemas.microsoft.com/office/drawing/2014/main" val="222010756"/>
                    </a:ext>
                  </a:extLst>
                </a:gridCol>
                <a:gridCol w="394251">
                  <a:extLst>
                    <a:ext uri="{9D8B030D-6E8A-4147-A177-3AD203B41FA5}">
                      <a16:colId xmlns:a16="http://schemas.microsoft.com/office/drawing/2014/main" val="971509728"/>
                    </a:ext>
                  </a:extLst>
                </a:gridCol>
                <a:gridCol w="297700">
                  <a:extLst>
                    <a:ext uri="{9D8B030D-6E8A-4147-A177-3AD203B41FA5}">
                      <a16:colId xmlns:a16="http://schemas.microsoft.com/office/drawing/2014/main" val="1013238673"/>
                    </a:ext>
                  </a:extLst>
                </a:gridCol>
                <a:gridCol w="482757">
                  <a:extLst>
                    <a:ext uri="{9D8B030D-6E8A-4147-A177-3AD203B41FA5}">
                      <a16:colId xmlns:a16="http://schemas.microsoft.com/office/drawing/2014/main" val="2848011843"/>
                    </a:ext>
                  </a:extLst>
                </a:gridCol>
                <a:gridCol w="331895">
                  <a:extLst>
                    <a:ext uri="{9D8B030D-6E8A-4147-A177-3AD203B41FA5}">
                      <a16:colId xmlns:a16="http://schemas.microsoft.com/office/drawing/2014/main" val="1516062002"/>
                    </a:ext>
                  </a:extLst>
                </a:gridCol>
                <a:gridCol w="482757">
                  <a:extLst>
                    <a:ext uri="{9D8B030D-6E8A-4147-A177-3AD203B41FA5}">
                      <a16:colId xmlns:a16="http://schemas.microsoft.com/office/drawing/2014/main" val="3848391119"/>
                    </a:ext>
                  </a:extLst>
                </a:gridCol>
                <a:gridCol w="313792">
                  <a:extLst>
                    <a:ext uri="{9D8B030D-6E8A-4147-A177-3AD203B41FA5}">
                      <a16:colId xmlns:a16="http://schemas.microsoft.com/office/drawing/2014/main" val="2606161865"/>
                    </a:ext>
                  </a:extLst>
                </a:gridCol>
                <a:gridCol w="452585">
                  <a:extLst>
                    <a:ext uri="{9D8B030D-6E8A-4147-A177-3AD203B41FA5}">
                      <a16:colId xmlns:a16="http://schemas.microsoft.com/office/drawing/2014/main" val="3047248386"/>
                    </a:ext>
                  </a:extLst>
                </a:gridCol>
                <a:gridCol w="305746">
                  <a:extLst>
                    <a:ext uri="{9D8B030D-6E8A-4147-A177-3AD203B41FA5}">
                      <a16:colId xmlns:a16="http://schemas.microsoft.com/office/drawing/2014/main" val="2870498029"/>
                    </a:ext>
                  </a:extLst>
                </a:gridCol>
                <a:gridCol w="482757">
                  <a:extLst>
                    <a:ext uri="{9D8B030D-6E8A-4147-A177-3AD203B41FA5}">
                      <a16:colId xmlns:a16="http://schemas.microsoft.com/office/drawing/2014/main" val="3437260875"/>
                    </a:ext>
                  </a:extLst>
                </a:gridCol>
                <a:gridCol w="331895">
                  <a:extLst>
                    <a:ext uri="{9D8B030D-6E8A-4147-A177-3AD203B41FA5}">
                      <a16:colId xmlns:a16="http://schemas.microsoft.com/office/drawing/2014/main" val="1708121799"/>
                    </a:ext>
                  </a:extLst>
                </a:gridCol>
                <a:gridCol w="482757">
                  <a:extLst>
                    <a:ext uri="{9D8B030D-6E8A-4147-A177-3AD203B41FA5}">
                      <a16:colId xmlns:a16="http://schemas.microsoft.com/office/drawing/2014/main" val="4042476639"/>
                    </a:ext>
                  </a:extLst>
                </a:gridCol>
                <a:gridCol w="345976">
                  <a:extLst>
                    <a:ext uri="{9D8B030D-6E8A-4147-A177-3AD203B41FA5}">
                      <a16:colId xmlns:a16="http://schemas.microsoft.com/office/drawing/2014/main" val="1638821465"/>
                    </a:ext>
                  </a:extLst>
                </a:gridCol>
                <a:gridCol w="482757">
                  <a:extLst>
                    <a:ext uri="{9D8B030D-6E8A-4147-A177-3AD203B41FA5}">
                      <a16:colId xmlns:a16="http://schemas.microsoft.com/office/drawing/2014/main" val="1038377229"/>
                    </a:ext>
                  </a:extLst>
                </a:gridCol>
                <a:gridCol w="305746">
                  <a:extLst>
                    <a:ext uri="{9D8B030D-6E8A-4147-A177-3AD203B41FA5}">
                      <a16:colId xmlns:a16="http://schemas.microsoft.com/office/drawing/2014/main" val="1398604284"/>
                    </a:ext>
                  </a:extLst>
                </a:gridCol>
                <a:gridCol w="482757">
                  <a:extLst>
                    <a:ext uri="{9D8B030D-6E8A-4147-A177-3AD203B41FA5}">
                      <a16:colId xmlns:a16="http://schemas.microsoft.com/office/drawing/2014/main" val="2342819024"/>
                    </a:ext>
                  </a:extLst>
                </a:gridCol>
                <a:gridCol w="297700">
                  <a:extLst>
                    <a:ext uri="{9D8B030D-6E8A-4147-A177-3AD203B41FA5}">
                      <a16:colId xmlns:a16="http://schemas.microsoft.com/office/drawing/2014/main" val="32000377"/>
                    </a:ext>
                  </a:extLst>
                </a:gridCol>
              </a:tblGrid>
              <a:tr h="172819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MICRORED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niños </a:t>
                      </a:r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y niñas de 1 año</a:t>
                      </a:r>
                      <a:b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con tipo de seguro </a:t>
                      </a:r>
                      <a:r>
                        <a:rPr lang="es-MX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Minsa</a:t>
                      </a:r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b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registrado en el </a:t>
                      </a:r>
                      <a:r>
                        <a:rPr lang="es-MX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padron</a:t>
                      </a:r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/>
                      </a:r>
                      <a:b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nominal con DNI.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niños </a:t>
                      </a:r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y niñas</a:t>
                      </a:r>
                      <a:b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de 1 año que </a:t>
                      </a:r>
                      <a:b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recibieron Paquete Integral de Salud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INDICADOR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Control </a:t>
                      </a:r>
                      <a:r>
                        <a:rPr lang="es-MX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Cred</a:t>
                      </a:r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/>
                      </a:r>
                      <a:b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(6º)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Tamizaje de</a:t>
                      </a:r>
                      <a:b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Desarrollo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3ra. Dosis de</a:t>
                      </a:r>
                      <a:b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vacuna</a:t>
                      </a:r>
                      <a:b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Neumococo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2da. </a:t>
                      </a:r>
                      <a:r>
                        <a:rPr lang="pt-B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Dosis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de</a:t>
                      </a:r>
                      <a:b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Vacuna</a:t>
                      </a:r>
                      <a:b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SPR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1ra. Refuerzo de</a:t>
                      </a:r>
                      <a:b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vacuna</a:t>
                      </a:r>
                      <a:b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DPT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1ra. Refuerzo de</a:t>
                      </a:r>
                      <a:b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vacuna</a:t>
                      </a:r>
                      <a:b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APO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1er Dosaje de</a:t>
                      </a:r>
                      <a:b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Hemoglobina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2do Dosaje de</a:t>
                      </a:r>
                      <a:b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Hemoglobina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01 Estudio parasitològico</a:t>
                      </a:r>
                      <a:b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ó</a:t>
                      </a:r>
                      <a:b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01 Test de Graham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491399"/>
                  </a:ext>
                </a:extLst>
              </a:tr>
              <a:tr h="161345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ACORIA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114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22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19.3%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57.9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93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81.6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93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81.6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100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87.7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90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78.9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95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83.3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91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79.8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106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93.0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77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67.5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2043760"/>
                  </a:ext>
                </a:extLst>
              </a:tr>
              <a:tr h="14852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ASCENSION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184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15.2%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75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40.8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120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65.2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120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65.2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153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83.2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126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68.5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136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73.9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137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74.5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158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85.9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100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54.3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384384"/>
                  </a:ext>
                </a:extLst>
              </a:tr>
              <a:tr h="173035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AYACCOCHA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71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33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46.5%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39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54.9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59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83.1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59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83.1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64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90.1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62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87.3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62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87.3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62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87.3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65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91.5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49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69.0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378770"/>
                  </a:ext>
                </a:extLst>
              </a:tr>
              <a:tr h="173532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HUANDO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74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33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44.6%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36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48.6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59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79.7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59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79.7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68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91.9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61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82.4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64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86.5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65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87.8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69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93.2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54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73.0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129955"/>
                  </a:ext>
                </a:extLst>
              </a:tr>
              <a:tr h="173035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IZCUCHACA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128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27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21.1%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67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52.3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102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79.7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102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79.7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115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89.8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90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70.3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107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83.6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107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83.6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125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97.7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98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76.6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1151994"/>
                  </a:ext>
                </a:extLst>
              </a:tr>
              <a:tr h="173035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MOYA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71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43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60.6%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38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53.5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60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84.5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60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84.5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63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88.7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62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87.3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62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87.3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62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87.3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67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94.4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59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83.1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839721"/>
                  </a:ext>
                </a:extLst>
              </a:tr>
              <a:tr h="173035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SANTA ANA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397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19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4.8%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140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35.3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222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55.9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222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55.9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291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73.3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223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56.2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229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57.7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233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58.7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280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70.5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122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30.7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726534"/>
                  </a:ext>
                </a:extLst>
              </a:tr>
              <a:tr h="173035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YAULI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325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100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30.8%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161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49.5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249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76.6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249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76.6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291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89.5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246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75.7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260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80.0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262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80.6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305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93.8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189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58.2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8837496"/>
                  </a:ext>
                </a:extLst>
              </a:tr>
              <a:tr h="173035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RED HVCA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1364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305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22.4%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622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45.6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622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45.6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761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55.8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609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44.6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671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49.2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668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49.0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799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58.6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499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36.6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281</a:t>
                      </a:r>
                    </a:p>
                  </a:txBody>
                  <a:tcPr marL="5334" marR="5334" marT="5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20.6</a:t>
                      </a:r>
                    </a:p>
                  </a:txBody>
                  <a:tcPr marL="5334" marR="5334" marT="53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8797126"/>
                  </a:ext>
                </a:extLst>
              </a:tr>
            </a:tbl>
          </a:graphicData>
        </a:graphic>
      </p:graphicFrame>
      <p:sp>
        <p:nvSpPr>
          <p:cNvPr id="4" name="Rectángulo 3"/>
          <p:cNvSpPr/>
          <p:nvPr/>
        </p:nvSpPr>
        <p:spPr>
          <a:xfrm>
            <a:off x="1979712" y="-27384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"/>
            <a:r>
              <a:rPr lang="es-ES" sz="1100" b="1" dirty="0">
                <a:solidFill>
                  <a:srgbClr val="000000"/>
                </a:solidFill>
                <a:latin typeface="Arial Narrow" panose="020B0606020202030204" pitchFamily="34" charset="0"/>
              </a:rPr>
              <a:t>EVALUACION POR ACTIVIDAD PERIODO 2023 </a:t>
            </a:r>
            <a:br>
              <a:rPr lang="es-ES" sz="1100" b="1" dirty="0">
                <a:solidFill>
                  <a:srgbClr val="000000"/>
                </a:solidFill>
                <a:latin typeface="Arial Narrow" panose="020B0606020202030204" pitchFamily="34" charset="0"/>
              </a:rPr>
            </a:br>
            <a:r>
              <a:rPr lang="es-ES" sz="1100" b="1" dirty="0">
                <a:solidFill>
                  <a:srgbClr val="000000"/>
                </a:solidFill>
                <a:latin typeface="Arial Narrow" panose="020B0606020202030204" pitchFamily="34" charset="0"/>
              </a:rPr>
              <a:t>PORCENTAJE DE </a:t>
            </a:r>
            <a:r>
              <a:rPr lang="es-ES" sz="1100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NIÑOS DE 1 AÑO </a:t>
            </a:r>
            <a:r>
              <a:rPr lang="es-ES" sz="1100" b="1" dirty="0">
                <a:solidFill>
                  <a:srgbClr val="000000"/>
                </a:solidFill>
                <a:latin typeface="Arial Narrow" panose="020B0606020202030204" pitchFamily="34" charset="0"/>
              </a:rPr>
              <a:t>CON PAQUETE INTEGRAL</a:t>
            </a:r>
            <a:endParaRPr lang="es-ES" sz="11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3130</Words>
  <Application>Microsoft Office PowerPoint</Application>
  <PresentationFormat>Presentación en pantalla (4:3)</PresentationFormat>
  <Paragraphs>1364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Aharoni</vt:lpstr>
      <vt:lpstr>Arial</vt:lpstr>
      <vt:lpstr>Arial Narrow</vt:lpstr>
      <vt:lpstr>Berlin Sans FB</vt:lpstr>
      <vt:lpstr>Calibri</vt:lpstr>
      <vt:lpstr>Calibri Light</vt:lpstr>
      <vt:lpstr>Wingdings</vt:lpstr>
      <vt:lpstr>Tema de Office</vt:lpstr>
      <vt:lpstr>DIRECCION REGIONAL DE SALUD  HUANCAVELICA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Evaluación comparativa 2015 al 2017  de indicadores al I semestre</dc:title>
  <dc:creator>EVA ROSARIO SANCHEZ CAMPOS</dc:creator>
  <cp:lastModifiedBy>RUTH CAYLLAHUA SULLCA</cp:lastModifiedBy>
  <cp:revision>215</cp:revision>
  <cp:lastPrinted>2017-09-06T17:53:00Z</cp:lastPrinted>
  <dcterms:created xsi:type="dcterms:W3CDTF">2017-09-06T16:25:00Z</dcterms:created>
  <dcterms:modified xsi:type="dcterms:W3CDTF">2023-11-06T17:25:31Z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EF6AFE231E234B2C9F25B61C7ED2F19F</vt:lpwstr>
  </property>
  <property fmtid="{D5CDD505-2E9C-101B-9397-08002B2CF9AE}" pid="3" name="KSOProductBuildVer">
    <vt:lpwstr>1033-11.2.0.11537</vt:lpwstr>
  </property>
</Properties>
</file>